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
  </p:notesMasterIdLst>
  <p:sldIdLst>
    <p:sldId id="256" r:id="rId5"/>
    <p:sldId id="279" r:id="rId6"/>
    <p:sldId id="316" r:id="rId7"/>
    <p:sldId id="317" r:id="rId8"/>
    <p:sldId id="304" r:id="rId9"/>
    <p:sldId id="315" r:id="rId10"/>
    <p:sldId id="314" r:id="rId11"/>
    <p:sldId id="311" r:id="rId12"/>
    <p:sldId id="307" r:id="rId13"/>
    <p:sldId id="266" r:id="rId14"/>
    <p:sldId id="312" r:id="rId15"/>
    <p:sldId id="298" r:id="rId16"/>
  </p:sldIdLst>
  <p:sldSz cx="24382413" cy="13716000"/>
  <p:notesSz cx="6858000" cy="9144000"/>
  <p:defaultText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84D58E-76DE-4558-8E78-4C7165604B97}" v="14" dt="2024-09-30T16:28:42.2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77733" autoAdjust="0"/>
  </p:normalViewPr>
  <p:slideViewPr>
    <p:cSldViewPr snapToGrid="0" snapToObjects="1">
      <p:cViewPr varScale="1">
        <p:scale>
          <a:sx n="33" d="100"/>
          <a:sy n="33" d="100"/>
        </p:scale>
        <p:origin x="1781" y="43"/>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6B4FE6-BB9E-B149-94EA-1146C2E27849}" type="datetimeFigureOut">
              <a:rPr lang="en-GB" smtClean="0"/>
              <a:t>30/09/2024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31A839-28C9-B64A-9BA2-A0DD1150282C}" type="slidenum">
              <a:rPr lang="en-GB" smtClean="0"/>
              <a:t>‹#›</a:t>
            </a:fld>
            <a:endParaRPr lang="en-GB"/>
          </a:p>
        </p:txBody>
      </p:sp>
    </p:spTree>
    <p:extLst>
      <p:ext uri="{BB962C8B-B14F-4D97-AF65-F5344CB8AC3E}">
        <p14:creationId xmlns:p14="http://schemas.microsoft.com/office/powerpoint/2010/main" val="895281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Challenge Poverty Week is 7-13 October in Scotland and 14-20 October in England and Wales.</a:t>
            </a:r>
          </a:p>
          <a:p>
            <a:endParaRPr lang="en-GB" dirty="0"/>
          </a:p>
          <a:p>
            <a:r>
              <a:rPr lang="en-GB" dirty="0"/>
              <a:t>Turn2us is an anti-poverty charity working to raise awareness of the issue of UK poverty. The charity offers practical financial support, comprehensive and easy to use information resources and community-based programmes to support those of us living with financial insecurity.</a:t>
            </a:r>
          </a:p>
        </p:txBody>
      </p:sp>
      <p:sp>
        <p:nvSpPr>
          <p:cNvPr id="4" name="Slide Number Placeholder 3"/>
          <p:cNvSpPr>
            <a:spLocks noGrp="1"/>
          </p:cNvSpPr>
          <p:nvPr>
            <p:ph type="sldNum" sz="quarter" idx="5"/>
          </p:nvPr>
        </p:nvSpPr>
        <p:spPr/>
        <p:txBody>
          <a:bodyPr/>
          <a:lstStyle/>
          <a:p>
            <a:fld id="{5D31A839-28C9-B64A-9BA2-A0DD1150282C}" type="slidenum">
              <a:rPr lang="en-GB" smtClean="0"/>
              <a:t>1</a:t>
            </a:fld>
            <a:endParaRPr lang="en-GB"/>
          </a:p>
        </p:txBody>
      </p:sp>
    </p:spTree>
    <p:extLst>
      <p:ext uri="{BB962C8B-B14F-4D97-AF65-F5344CB8AC3E}">
        <p14:creationId xmlns:p14="http://schemas.microsoft.com/office/powerpoint/2010/main" val="3570729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www.turn2us.org.uk/go-orange for more information. Challenge Poverty Week is 7-13 October for Scotland and 14-20 October for England and Wales.</a:t>
            </a:r>
          </a:p>
          <a:p>
            <a:endParaRPr lang="en-GB" dirty="0"/>
          </a:p>
          <a:p>
            <a:r>
              <a:rPr lang="en-GB" dirty="0"/>
              <a:t>Social Media – share our social media posts or write your own! Use an orange image to turn social orange for the day and raise awareness</a:t>
            </a:r>
          </a:p>
          <a:p>
            <a:r>
              <a:rPr lang="en-GB" dirty="0"/>
              <a:t>Could you hold an orange day at your school or social club (scouts, guides etc.)? Donate to wear an orange outfit and raise funds to help provide vital support for people living with financial insecurity.</a:t>
            </a:r>
          </a:p>
          <a:p>
            <a:r>
              <a:rPr lang="en-GB" dirty="0"/>
              <a:t>Tell your friends and family about this class – the more people who understand, the more we can achieve together.</a:t>
            </a:r>
          </a:p>
          <a:p>
            <a:endParaRPr lang="en-GB" dirty="0"/>
          </a:p>
        </p:txBody>
      </p:sp>
      <p:sp>
        <p:nvSpPr>
          <p:cNvPr id="4" name="Slide Number Placeholder 3"/>
          <p:cNvSpPr>
            <a:spLocks noGrp="1"/>
          </p:cNvSpPr>
          <p:nvPr>
            <p:ph type="sldNum" sz="quarter" idx="5"/>
          </p:nvPr>
        </p:nvSpPr>
        <p:spPr/>
        <p:txBody>
          <a:bodyPr/>
          <a:lstStyle/>
          <a:p>
            <a:fld id="{5D31A839-28C9-B64A-9BA2-A0DD1150282C}" type="slidenum">
              <a:rPr lang="en-GB" smtClean="0"/>
              <a:t>10</a:t>
            </a:fld>
            <a:endParaRPr lang="en-GB"/>
          </a:p>
        </p:txBody>
      </p:sp>
    </p:spTree>
    <p:extLst>
      <p:ext uri="{BB962C8B-B14F-4D97-AF65-F5344CB8AC3E}">
        <p14:creationId xmlns:p14="http://schemas.microsoft.com/office/powerpoint/2010/main" val="1608592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D31A839-28C9-B64A-9BA2-A0DD1150282C}" type="slidenum">
              <a:rPr lang="en-GB" smtClean="0"/>
              <a:t>11</a:t>
            </a:fld>
            <a:endParaRPr lang="en-GB"/>
          </a:p>
        </p:txBody>
      </p:sp>
    </p:spTree>
    <p:extLst>
      <p:ext uri="{BB962C8B-B14F-4D97-AF65-F5344CB8AC3E}">
        <p14:creationId xmlns:p14="http://schemas.microsoft.com/office/powerpoint/2010/main" val="1166852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D31A839-28C9-B64A-9BA2-A0DD1150282C}" type="slidenum">
              <a:rPr lang="en-GB" smtClean="0"/>
              <a:t>12</a:t>
            </a:fld>
            <a:endParaRPr lang="en-GB"/>
          </a:p>
        </p:txBody>
      </p:sp>
    </p:spTree>
    <p:extLst>
      <p:ext uri="{BB962C8B-B14F-4D97-AF65-F5344CB8AC3E}">
        <p14:creationId xmlns:p14="http://schemas.microsoft.com/office/powerpoint/2010/main" val="3441905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sz="1200" dirty="0"/>
              <a:t>Food poverty related to households who cannot afford enough food to feed themselves or their families. 20 years ago, food banks were very rare in the UK. In 2023, people and families living with food poverty claimed 3 million emergency food parcels.</a:t>
            </a:r>
          </a:p>
          <a:p>
            <a:pPr marL="457200" indent="-457200">
              <a:buFont typeface="Arial" panose="020B0604020202020204" pitchFamily="34" charset="0"/>
              <a:buChar char="•"/>
            </a:pPr>
            <a:endParaRPr lang="en-GB" sz="1200" dirty="0"/>
          </a:p>
          <a:p>
            <a:pPr marL="457200" indent="-457200">
              <a:buFont typeface="Arial" panose="020B0604020202020204" pitchFamily="34" charset="0"/>
              <a:buChar char="•"/>
            </a:pPr>
            <a:r>
              <a:rPr lang="en-GB" sz="1200" dirty="0"/>
              <a:t>Fuel poverty relates to </a:t>
            </a:r>
            <a:r>
              <a:rPr lang="en-GB" b="0" i="0" dirty="0">
                <a:solidFill>
                  <a:srgbClr val="323132"/>
                </a:solidFill>
                <a:effectLst/>
                <a:latin typeface="open sans" panose="020B0606030504020204" pitchFamily="34" charset="0"/>
              </a:rPr>
              <a:t>households that cannot meet their energy needs at a reasonable cost – this covers their electricity or gas bills which supply everything from heating during the winter to being able to power an oven or hob to cook meals. You may have heard about this recently in the news due to the government’s plans to stop the Winter Fuel Payments for some people.</a:t>
            </a: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r>
              <a:rPr lang="en-GB" b="0" i="0" dirty="0">
                <a:solidFill>
                  <a:srgbClr val="323132"/>
                </a:solidFill>
                <a:effectLst/>
                <a:latin typeface="open sans" panose="020B0606030504020204" pitchFamily="34" charset="0"/>
              </a:rPr>
              <a:t>Child poverty is when a child is raised with limited access to or, in some cases, no access to, the essential resources they need to survive and live well such as a lack of food or education.</a:t>
            </a: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r>
              <a:rPr lang="en-GB" b="0" i="0" dirty="0">
                <a:solidFill>
                  <a:srgbClr val="323132"/>
                </a:solidFill>
                <a:effectLst/>
                <a:latin typeface="open sans" panose="020B0606030504020204" pitchFamily="34" charset="0"/>
              </a:rPr>
              <a:t>Relative poverty is a term that many charities use to measure poverty in the UK. This </a:t>
            </a:r>
            <a:r>
              <a:rPr lang="en-GB" b="0" i="0" dirty="0">
                <a:solidFill>
                  <a:srgbClr val="000000"/>
                </a:solidFill>
                <a:effectLst/>
                <a:latin typeface="Helvetica" panose="020B0604020202020204" pitchFamily="34" charset="0"/>
              </a:rPr>
              <a:t>is when households receive 50% less than average household incomes. These households have some money but still not enough money to afford anything above the basics.</a:t>
            </a: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323132"/>
                </a:solidFill>
                <a:effectLst/>
                <a:latin typeface="open sans" panose="020B0606030504020204" pitchFamily="34" charset="0"/>
              </a:rPr>
              <a:t>Absolute poverty is the measure usually used by the government to measure poverty levels. This is when household income is below a certain level. This makes it impossible for the person or family to meet basic needs of life including food, shelter, safe drinking water, education, healthcare, etc.</a:t>
            </a: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endParaRPr lang="en-GB" b="0" i="0" dirty="0">
              <a:solidFill>
                <a:srgbClr val="323132"/>
              </a:solidFill>
              <a:effectLst/>
              <a:latin typeface="open sans" panose="020B0606030504020204" pitchFamily="34" charset="0"/>
            </a:endParaRPr>
          </a:p>
          <a:p>
            <a:pPr marL="457200" indent="-457200">
              <a:buFont typeface="Arial" panose="020B0604020202020204" pitchFamily="34" charset="0"/>
              <a:buChar char="•"/>
            </a:pPr>
            <a:endParaRPr lang="en-GB" sz="1200" b="0" i="0" dirty="0">
              <a:solidFill>
                <a:srgbClr val="323132"/>
              </a:solidFill>
              <a:effectLst/>
              <a:latin typeface="open sans" panose="020B0606030504020204" pitchFamily="34" charset="0"/>
            </a:endParaRPr>
          </a:p>
          <a:p>
            <a:pPr marL="457200" indent="-457200">
              <a:buFont typeface="Arial" panose="020B0604020202020204" pitchFamily="34" charset="0"/>
              <a:buChar char="•"/>
            </a:pPr>
            <a:endParaRPr lang="en-GB" sz="1200" dirty="0"/>
          </a:p>
        </p:txBody>
      </p:sp>
      <p:sp>
        <p:nvSpPr>
          <p:cNvPr id="4" name="Slide Number Placeholder 3"/>
          <p:cNvSpPr>
            <a:spLocks noGrp="1"/>
          </p:cNvSpPr>
          <p:nvPr>
            <p:ph type="sldNum" sz="quarter" idx="5"/>
          </p:nvPr>
        </p:nvSpPr>
        <p:spPr/>
        <p:txBody>
          <a:bodyPr/>
          <a:lstStyle/>
          <a:p>
            <a:fld id="{5D31A839-28C9-B64A-9BA2-A0DD1150282C}" type="slidenum">
              <a:rPr lang="en-GB" smtClean="0"/>
              <a:t>2</a:t>
            </a:fld>
            <a:endParaRPr lang="en-GB"/>
          </a:p>
        </p:txBody>
      </p:sp>
    </p:spTree>
    <p:extLst>
      <p:ext uri="{BB962C8B-B14F-4D97-AF65-F5344CB8AC3E}">
        <p14:creationId xmlns:p14="http://schemas.microsoft.com/office/powerpoint/2010/main" val="1423291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sz="1200" dirty="0"/>
              <a:t>1 in 5 UK adults, more worryingly, 1 in 3 children – or 8 children in every average classroom. Children are more likely to live with poverty than adults.</a:t>
            </a:r>
          </a:p>
        </p:txBody>
      </p:sp>
      <p:sp>
        <p:nvSpPr>
          <p:cNvPr id="4" name="Slide Number Placeholder 3"/>
          <p:cNvSpPr>
            <a:spLocks noGrp="1"/>
          </p:cNvSpPr>
          <p:nvPr>
            <p:ph type="sldNum" sz="quarter" idx="5"/>
          </p:nvPr>
        </p:nvSpPr>
        <p:spPr/>
        <p:txBody>
          <a:bodyPr/>
          <a:lstStyle/>
          <a:p>
            <a:fld id="{5D31A839-28C9-B64A-9BA2-A0DD1150282C}" type="slidenum">
              <a:rPr lang="en-GB" smtClean="0"/>
              <a:t>3</a:t>
            </a:fld>
            <a:endParaRPr lang="en-GB"/>
          </a:p>
        </p:txBody>
      </p:sp>
    </p:spTree>
    <p:extLst>
      <p:ext uri="{BB962C8B-B14F-4D97-AF65-F5344CB8AC3E}">
        <p14:creationId xmlns:p14="http://schemas.microsoft.com/office/powerpoint/2010/main" val="1082536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There are many more factors that contribute towards poverty – this is not the full list. People in work can also be living with poverty – part time work or being self employed is also a factor.</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Crucially, these factors </a:t>
            </a:r>
            <a:r>
              <a:rPr lang="en-GB" sz="1200" b="1" dirty="0"/>
              <a:t>do not </a:t>
            </a:r>
            <a:r>
              <a:rPr lang="en-GB" sz="1200" dirty="0"/>
              <a:t>mean someone will definitely experience poverty – but they illustrate the trend of who is more likely to experience financial insecurity.</a:t>
            </a:r>
          </a:p>
        </p:txBody>
      </p:sp>
      <p:sp>
        <p:nvSpPr>
          <p:cNvPr id="4" name="Slide Number Placeholder 3"/>
          <p:cNvSpPr>
            <a:spLocks noGrp="1"/>
          </p:cNvSpPr>
          <p:nvPr>
            <p:ph type="sldNum" sz="quarter" idx="5"/>
          </p:nvPr>
        </p:nvSpPr>
        <p:spPr/>
        <p:txBody>
          <a:bodyPr/>
          <a:lstStyle/>
          <a:p>
            <a:fld id="{5D31A839-28C9-B64A-9BA2-A0DD1150282C}" type="slidenum">
              <a:rPr lang="en-GB" smtClean="0"/>
              <a:t>4</a:t>
            </a:fld>
            <a:endParaRPr lang="en-GB"/>
          </a:p>
        </p:txBody>
      </p:sp>
    </p:spTree>
    <p:extLst>
      <p:ext uri="{BB962C8B-B14F-4D97-AF65-F5344CB8AC3E}">
        <p14:creationId xmlns:p14="http://schemas.microsoft.com/office/powerpoint/2010/main" val="4246514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sz="1200" dirty="0"/>
              <a:t>This diagram shows the various factors and systema which contribute to a person’s financial security – or insecurity. There are lots of factors which affect whether a person or family experiences poverty (or financial insecurity) or not. </a:t>
            </a:r>
          </a:p>
          <a:p>
            <a:pPr marL="457200" indent="-457200">
              <a:buFont typeface="Arial" panose="020B0604020202020204" pitchFamily="34" charset="0"/>
              <a:buChar char="•"/>
            </a:pPr>
            <a:endParaRPr lang="en-GB" sz="1200" b="1" dirty="0"/>
          </a:p>
          <a:p>
            <a:pPr marL="457200" indent="-457200">
              <a:buFont typeface="Arial" panose="020B0604020202020204" pitchFamily="34" charset="0"/>
              <a:buChar char="•"/>
            </a:pPr>
            <a:r>
              <a:rPr lang="en-GB" sz="1200" b="1" dirty="0"/>
              <a:t>Question </a:t>
            </a:r>
            <a:r>
              <a:rPr lang="en-GB" sz="1200" dirty="0"/>
              <a:t>– Which factor do you think is the most unexpected?</a:t>
            </a:r>
          </a:p>
        </p:txBody>
      </p:sp>
      <p:sp>
        <p:nvSpPr>
          <p:cNvPr id="4" name="Slide Number Placeholder 3"/>
          <p:cNvSpPr>
            <a:spLocks noGrp="1"/>
          </p:cNvSpPr>
          <p:nvPr>
            <p:ph type="sldNum" sz="quarter" idx="5"/>
          </p:nvPr>
        </p:nvSpPr>
        <p:spPr/>
        <p:txBody>
          <a:bodyPr/>
          <a:lstStyle/>
          <a:p>
            <a:fld id="{5D31A839-28C9-B64A-9BA2-A0DD1150282C}" type="slidenum">
              <a:rPr lang="en-GB" smtClean="0"/>
              <a:t>5</a:t>
            </a:fld>
            <a:endParaRPr lang="en-GB"/>
          </a:p>
        </p:txBody>
      </p:sp>
    </p:spTree>
    <p:extLst>
      <p:ext uri="{BB962C8B-B14F-4D97-AF65-F5344CB8AC3E}">
        <p14:creationId xmlns:p14="http://schemas.microsoft.com/office/powerpoint/2010/main" val="56422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Without the right support, the poverty cycle can be hard to escape which is why charities such as Turn2us are here to support anyone facing financial insecurity.</a:t>
            </a:r>
          </a:p>
        </p:txBody>
      </p:sp>
      <p:sp>
        <p:nvSpPr>
          <p:cNvPr id="4" name="Slide Number Placeholder 3"/>
          <p:cNvSpPr>
            <a:spLocks noGrp="1"/>
          </p:cNvSpPr>
          <p:nvPr>
            <p:ph type="sldNum" sz="quarter" idx="5"/>
          </p:nvPr>
        </p:nvSpPr>
        <p:spPr/>
        <p:txBody>
          <a:bodyPr/>
          <a:lstStyle/>
          <a:p>
            <a:fld id="{5D31A839-28C9-B64A-9BA2-A0DD1150282C}" type="slidenum">
              <a:rPr lang="en-GB" smtClean="0"/>
              <a:t>6</a:t>
            </a:fld>
            <a:endParaRPr lang="en-GB"/>
          </a:p>
        </p:txBody>
      </p:sp>
    </p:spTree>
    <p:extLst>
      <p:ext uri="{BB962C8B-B14F-4D97-AF65-F5344CB8AC3E}">
        <p14:creationId xmlns:p14="http://schemas.microsoft.com/office/powerpoint/2010/main" val="3941853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sz="1200" dirty="0"/>
              <a:t>The recent cost of living crisis saw the cost of lots of items increase very quickly. Between 2021 and 2022, the average UK adult’s expenses when up by £62 a week (This is just under the average cost of buying a newly released </a:t>
            </a:r>
            <a:r>
              <a:rPr lang="en-GB" sz="1200" dirty="0" err="1"/>
              <a:t>playstation</a:t>
            </a:r>
            <a:r>
              <a:rPr lang="en-GB" sz="1200" dirty="0"/>
              <a:t> 5 game every week) – or £3,224 a year. This increase does not include rent or childcare costs – so the real increase is even more than this. For people living with financial insecurity, this has a huge impact.</a:t>
            </a:r>
          </a:p>
          <a:p>
            <a:pPr marL="0" indent="0" algn="l">
              <a:buFont typeface="Arial" panose="020B0604020202020204" pitchFamily="34" charset="0"/>
              <a:buNone/>
            </a:pPr>
            <a:endParaRPr lang="en-GB" b="0" i="0" dirty="0">
              <a:solidFill>
                <a:srgbClr val="000000"/>
              </a:solidFill>
              <a:effectLst/>
              <a:latin typeface="RobotoSlab"/>
            </a:endParaRPr>
          </a:p>
          <a:p>
            <a:pPr marL="171450" indent="-171450" algn="l">
              <a:buFont typeface="Arial" panose="020B0604020202020204" pitchFamily="34" charset="0"/>
              <a:buChar char="•"/>
            </a:pPr>
            <a:r>
              <a:rPr lang="en-GB" b="1" i="0" dirty="0">
                <a:solidFill>
                  <a:srgbClr val="000000"/>
                </a:solidFill>
                <a:effectLst/>
                <a:latin typeface="RobotoSlab"/>
              </a:rPr>
              <a:t>Help is available. </a:t>
            </a:r>
            <a:r>
              <a:rPr lang="en-GB" b="0" i="0" dirty="0">
                <a:solidFill>
                  <a:srgbClr val="000000"/>
                </a:solidFill>
                <a:effectLst/>
                <a:latin typeface="RobotoSlab"/>
              </a:rPr>
              <a:t>Turn2us provides almost 24,000 moments of support every day – from supporting people with our Helpline to find additional help they qualify for to working with local communities to break the cycle of poverty and supporting our partner organisations to help people at crisis point to get the support they need – Turn2us is here for anyone experiencing financial insecurity in the UK.</a:t>
            </a:r>
          </a:p>
          <a:p>
            <a:pPr marL="457200" indent="-457200">
              <a:buFont typeface="Arial" panose="020B0604020202020204" pitchFamily="34" charset="0"/>
              <a:buChar char="•"/>
            </a:pPr>
            <a:endParaRPr lang="en-GB" sz="1200" dirty="0"/>
          </a:p>
        </p:txBody>
      </p:sp>
      <p:sp>
        <p:nvSpPr>
          <p:cNvPr id="4" name="Slide Number Placeholder 3"/>
          <p:cNvSpPr>
            <a:spLocks noGrp="1"/>
          </p:cNvSpPr>
          <p:nvPr>
            <p:ph type="sldNum" sz="quarter" idx="5"/>
          </p:nvPr>
        </p:nvSpPr>
        <p:spPr/>
        <p:txBody>
          <a:bodyPr/>
          <a:lstStyle/>
          <a:p>
            <a:fld id="{5D31A839-28C9-B64A-9BA2-A0DD1150282C}" type="slidenum">
              <a:rPr lang="en-GB" smtClean="0"/>
              <a:t>7</a:t>
            </a:fld>
            <a:endParaRPr lang="en-GB"/>
          </a:p>
        </p:txBody>
      </p:sp>
    </p:spTree>
    <p:extLst>
      <p:ext uri="{BB962C8B-B14F-4D97-AF65-F5344CB8AC3E}">
        <p14:creationId xmlns:p14="http://schemas.microsoft.com/office/powerpoint/2010/main" val="3521875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Charities like Turn2us support those of us living with poverty to be able to make ends meet – so they can work towards a brighter future where they can thrive.</a:t>
            </a:r>
          </a:p>
          <a:p>
            <a:endParaRPr lang="en-GB" dirty="0"/>
          </a:p>
          <a:p>
            <a:r>
              <a:rPr lang="en-GB" dirty="0"/>
              <a:t>This is Ollie, he works at Turn2us as a Grant Officer. His job is to work with organisations such as food banks or refuges to offer grants (money which does not have to be paid back) for people who are living with financial insecurity.</a:t>
            </a:r>
          </a:p>
          <a:p>
            <a:endParaRPr lang="en-GB" dirty="0"/>
          </a:p>
          <a:p>
            <a:r>
              <a:rPr lang="en-GB" b="1" dirty="0"/>
              <a:t>Question </a:t>
            </a:r>
            <a:r>
              <a:rPr lang="en-GB" b="0" dirty="0"/>
              <a:t>What is your hope for the future for people living with financial insecurity?</a:t>
            </a:r>
            <a:endParaRPr lang="en-GB" b="1" dirty="0"/>
          </a:p>
        </p:txBody>
      </p:sp>
      <p:sp>
        <p:nvSpPr>
          <p:cNvPr id="4" name="Slide Number Placeholder 3"/>
          <p:cNvSpPr>
            <a:spLocks noGrp="1"/>
          </p:cNvSpPr>
          <p:nvPr>
            <p:ph type="sldNum" sz="quarter" idx="5"/>
          </p:nvPr>
        </p:nvSpPr>
        <p:spPr/>
        <p:txBody>
          <a:bodyPr/>
          <a:lstStyle/>
          <a:p>
            <a:fld id="{5D31A839-28C9-B64A-9BA2-A0DD1150282C}" type="slidenum">
              <a:rPr lang="en-GB" smtClean="0"/>
              <a:t>8</a:t>
            </a:fld>
            <a:endParaRPr lang="en-GB"/>
          </a:p>
        </p:txBody>
      </p:sp>
    </p:spTree>
    <p:extLst>
      <p:ext uri="{BB962C8B-B14F-4D97-AF65-F5344CB8AC3E}">
        <p14:creationId xmlns:p14="http://schemas.microsoft.com/office/powerpoint/2010/main" val="2896677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GB" b="0" i="0" dirty="0">
                <a:solidFill>
                  <a:srgbClr val="000000"/>
                </a:solidFill>
                <a:effectLst/>
                <a:latin typeface="Open Sans" panose="020B0606030504020204" pitchFamily="34" charset="0"/>
              </a:rPr>
              <a:t>You can read more about poverty from charities such as Turn2us www.turn2us.org.uk or the Joseph Rowntree Foundation www.jrf.org.uk</a:t>
            </a:r>
          </a:p>
          <a:p>
            <a:pPr marL="457200" indent="-457200">
              <a:buFont typeface="Arial" panose="020B0604020202020204" pitchFamily="34" charset="0"/>
              <a:buChar char="•"/>
            </a:pPr>
            <a:r>
              <a:rPr lang="en-GB" b="0" i="0" dirty="0">
                <a:solidFill>
                  <a:srgbClr val="000000"/>
                </a:solidFill>
                <a:effectLst/>
                <a:latin typeface="Open Sans" panose="020B0606030504020204" pitchFamily="34" charset="0"/>
              </a:rPr>
              <a:t>One common misconception, for example, is that people experiencing poverty choose not to work. The reality is that there are lots of factors at play and some people are not able to work for reasons which are not immediately obvious (e.g. childcare or caring responsibilities). People with jobs can also be affected by poverty. </a:t>
            </a:r>
          </a:p>
          <a:p>
            <a:pPr marL="457200" indent="-457200">
              <a:buFont typeface="Arial" panose="020B0604020202020204" pitchFamily="34" charset="0"/>
              <a:buChar char="•"/>
            </a:pPr>
            <a:r>
              <a:rPr lang="en-GB" sz="1200" b="0" i="0" dirty="0">
                <a:solidFill>
                  <a:srgbClr val="000000"/>
                </a:solidFill>
                <a:effectLst/>
                <a:latin typeface="Open Sans" panose="020B0606030504020204" pitchFamily="34" charset="0"/>
              </a:rPr>
              <a:t>Help to raise awareness – this Challenge Poverty Week, let’s all try to raise awareness of the issues by challenging myths, starting conversations and treating others with kindness – remembering it is not always obvious if someone is living with financial insecurity. </a:t>
            </a:r>
            <a:endParaRPr lang="en-GB" sz="1200" dirty="0"/>
          </a:p>
        </p:txBody>
      </p:sp>
      <p:sp>
        <p:nvSpPr>
          <p:cNvPr id="4" name="Slide Number Placeholder 3"/>
          <p:cNvSpPr>
            <a:spLocks noGrp="1"/>
          </p:cNvSpPr>
          <p:nvPr>
            <p:ph type="sldNum" sz="quarter" idx="5"/>
          </p:nvPr>
        </p:nvSpPr>
        <p:spPr/>
        <p:txBody>
          <a:bodyPr/>
          <a:lstStyle/>
          <a:p>
            <a:fld id="{5D31A839-28C9-B64A-9BA2-A0DD1150282C}" type="slidenum">
              <a:rPr lang="en-GB" smtClean="0"/>
              <a:t>9</a:t>
            </a:fld>
            <a:endParaRPr lang="en-GB"/>
          </a:p>
        </p:txBody>
      </p:sp>
    </p:spTree>
    <p:extLst>
      <p:ext uri="{BB962C8B-B14F-4D97-AF65-F5344CB8AC3E}">
        <p14:creationId xmlns:p14="http://schemas.microsoft.com/office/powerpoint/2010/main" val="27312253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image" Target="../media/image2.svg"/><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4.svg"/><Relationship Id="rId3" Type="http://schemas.openxmlformats.org/officeDocument/2006/relationships/image" Target="../media/image17.svg"/><Relationship Id="rId7" Type="http://schemas.openxmlformats.org/officeDocument/2006/relationships/image" Target="../media/image21.svg"/><Relationship Id="rId12"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7682" y="5307084"/>
            <a:ext cx="11119518" cy="3077766"/>
          </a:xfrm>
        </p:spPr>
        <p:txBody>
          <a:bodyPr anchor="t"/>
          <a:lstStyle>
            <a:lvl1pPr algn="l">
              <a:lnSpc>
                <a:spcPct val="100000"/>
              </a:lnSpc>
              <a:defRPr sz="10000">
                <a:solidFill>
                  <a:schemeClr val="bg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6FB666C4-54D2-504A-9543-E8CFC35682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97170" y="700386"/>
            <a:ext cx="4536981" cy="1911345"/>
          </a:xfrm>
          <a:prstGeom prst="rect">
            <a:avLst/>
          </a:prstGeom>
        </p:spPr>
      </p:pic>
      <p:sp>
        <p:nvSpPr>
          <p:cNvPr id="9" name="Text Placeholder 8">
            <a:extLst>
              <a:ext uri="{FF2B5EF4-FFF2-40B4-BE49-F238E27FC236}">
                <a16:creationId xmlns:a16="http://schemas.microsoft.com/office/drawing/2014/main" id="{DC0317EF-305C-3642-BF0F-E87FDF6E083E}"/>
              </a:ext>
            </a:extLst>
          </p:cNvPr>
          <p:cNvSpPr>
            <a:spLocks noGrp="1"/>
          </p:cNvSpPr>
          <p:nvPr>
            <p:ph type="body" sz="quarter" idx="10"/>
          </p:nvPr>
        </p:nvSpPr>
        <p:spPr>
          <a:xfrm>
            <a:off x="767682" y="11743238"/>
            <a:ext cx="10234613" cy="1144929"/>
          </a:xfrm>
        </p:spPr>
        <p:txBody>
          <a:bodyPr>
            <a:spAutoFit/>
          </a:bodyPr>
          <a:lstStyle>
            <a:lvl1pPr>
              <a:spcAft>
                <a:spcPts val="0"/>
              </a:spcAft>
              <a:defRPr b="0" i="0">
                <a:solidFill>
                  <a:schemeClr val="bg1"/>
                </a:solidFill>
                <a:latin typeface="Roboto Slab Medium" pitchFamily="2" charset="0"/>
                <a:ea typeface="Roboto Slab Medium" pitchFamily="2" charset="0"/>
              </a:defRPr>
            </a:lvl1pPr>
            <a:lvl2pPr marL="0" indent="0">
              <a:buFont typeface="Arial" panose="020B0604020202020204" pitchFamily="34" charset="0"/>
              <a:buNone/>
              <a:defRPr>
                <a:solidFill>
                  <a:schemeClr val="bg1"/>
                </a:solidFill>
              </a:defRPr>
            </a:lvl2pPr>
          </a:lstStyle>
          <a:p>
            <a:pPr lvl="0"/>
            <a:r>
              <a:rPr lang="en-US"/>
              <a:t>Click to edit Master text styles</a:t>
            </a:r>
          </a:p>
          <a:p>
            <a:pPr lvl="1"/>
            <a:r>
              <a:rPr lang="en-US"/>
              <a:t>Second level</a:t>
            </a:r>
          </a:p>
        </p:txBody>
      </p:sp>
      <p:sp>
        <p:nvSpPr>
          <p:cNvPr id="4" name="Picture Placeholder 3">
            <a:extLst>
              <a:ext uri="{FF2B5EF4-FFF2-40B4-BE49-F238E27FC236}">
                <a16:creationId xmlns:a16="http://schemas.microsoft.com/office/drawing/2014/main" id="{24B66675-515B-D14C-AF8A-B42F20D05626}"/>
              </a:ext>
            </a:extLst>
          </p:cNvPr>
          <p:cNvSpPr>
            <a:spLocks noGrp="1"/>
          </p:cNvSpPr>
          <p:nvPr>
            <p:ph type="pic" sz="quarter" idx="11"/>
          </p:nvPr>
        </p:nvSpPr>
        <p:spPr>
          <a:xfrm>
            <a:off x="12187990" y="0"/>
            <a:ext cx="12194424" cy="13715107"/>
          </a:xfrm>
          <a:noFill/>
        </p:spPr>
        <p:txBody>
          <a:bodyPr/>
          <a:lstStyle/>
          <a:p>
            <a:r>
              <a:rPr lang="en-US"/>
              <a:t>Click icon to add picture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stat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3847C5-7168-0445-B196-7BB35B85CFF3}"/>
              </a:ext>
            </a:extLst>
          </p:cNvPr>
          <p:cNvSpPr/>
          <p:nvPr userDrawn="1"/>
        </p:nvSpPr>
        <p:spPr>
          <a:xfrm>
            <a:off x="12191205" y="892"/>
            <a:ext cx="12191207" cy="137151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761894" y="3579316"/>
            <a:ext cx="10791674" cy="6929198"/>
          </a:xfrm>
        </p:spPr>
        <p:txBody>
          <a:bodyPr/>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tabLst/>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9" name="Text Placeholder 8">
            <a:extLst>
              <a:ext uri="{FF2B5EF4-FFF2-40B4-BE49-F238E27FC236}">
                <a16:creationId xmlns:a16="http://schemas.microsoft.com/office/drawing/2014/main" id="{F15ED4BD-5CE7-E144-9E18-D72BD1A90087}"/>
              </a:ext>
            </a:extLst>
          </p:cNvPr>
          <p:cNvSpPr>
            <a:spLocks noGrp="1"/>
          </p:cNvSpPr>
          <p:nvPr>
            <p:ph type="body" sz="quarter" idx="10" hasCustomPrompt="1"/>
          </p:nvPr>
        </p:nvSpPr>
        <p:spPr>
          <a:xfrm>
            <a:off x="14125336" y="3112594"/>
            <a:ext cx="9495184" cy="2757678"/>
          </a:xfrm>
        </p:spPr>
        <p:txBody>
          <a:bodyPr wrap="square">
            <a:spAutoFit/>
          </a:bodyPr>
          <a:lstStyle>
            <a:lvl1pPr>
              <a:lnSpc>
                <a:spcPct val="100000"/>
              </a:lnSpc>
              <a:spcAft>
                <a:spcPts val="0"/>
              </a:spcAft>
              <a:defRPr sz="10000" b="0" i="0">
                <a:solidFill>
                  <a:schemeClr val="bg1"/>
                </a:solidFill>
                <a:latin typeface="+mj-lt"/>
                <a:ea typeface="Roboto Slab Medium" pitchFamily="2" charset="0"/>
              </a:defRPr>
            </a:lvl1pPr>
            <a:lvl2pPr marL="0" indent="0">
              <a:lnSpc>
                <a:spcPct val="99000"/>
              </a:lnSpc>
              <a:buFont typeface="Arial" panose="020B0604020202020204" pitchFamily="34" charset="0"/>
              <a:buNone/>
              <a:defRPr sz="8000">
                <a:solidFill>
                  <a:schemeClr val="bg1"/>
                </a:solidFill>
              </a:defRPr>
            </a:lvl2pPr>
          </a:lstStyle>
          <a:p>
            <a:pPr lvl="0"/>
            <a:r>
              <a:rPr lang="en-GB" dirty="0"/>
              <a:t>£0.0</a:t>
            </a:r>
          </a:p>
          <a:p>
            <a:pPr lvl="1"/>
            <a:r>
              <a:rPr lang="en-GB" dirty="0"/>
              <a:t>Second level</a:t>
            </a:r>
          </a:p>
        </p:txBody>
      </p:sp>
      <p:sp>
        <p:nvSpPr>
          <p:cNvPr id="10" name="Text Placeholder 8">
            <a:extLst>
              <a:ext uri="{FF2B5EF4-FFF2-40B4-BE49-F238E27FC236}">
                <a16:creationId xmlns:a16="http://schemas.microsoft.com/office/drawing/2014/main" id="{E72E1B9E-BFA1-034E-B8F3-C27543752965}"/>
              </a:ext>
            </a:extLst>
          </p:cNvPr>
          <p:cNvSpPr>
            <a:spLocks noGrp="1"/>
          </p:cNvSpPr>
          <p:nvPr>
            <p:ph type="body" sz="quarter" idx="14" hasCustomPrompt="1"/>
          </p:nvPr>
        </p:nvSpPr>
        <p:spPr>
          <a:xfrm>
            <a:off x="14125336" y="7276821"/>
            <a:ext cx="9495184" cy="2757678"/>
          </a:xfrm>
        </p:spPr>
        <p:txBody>
          <a:bodyPr wrap="square">
            <a:spAutoFit/>
          </a:bodyPr>
          <a:lstStyle>
            <a:lvl1pPr>
              <a:lnSpc>
                <a:spcPct val="100000"/>
              </a:lnSpc>
              <a:spcAft>
                <a:spcPts val="0"/>
              </a:spcAft>
              <a:defRPr sz="10000" b="0" i="0">
                <a:solidFill>
                  <a:schemeClr val="bg1"/>
                </a:solidFill>
                <a:latin typeface="+mj-lt"/>
                <a:ea typeface="Roboto Slab Medium" pitchFamily="2" charset="0"/>
              </a:defRPr>
            </a:lvl1pPr>
            <a:lvl2pPr marL="0" indent="0">
              <a:lnSpc>
                <a:spcPct val="99000"/>
              </a:lnSpc>
              <a:buFont typeface="Arial" panose="020B0604020202020204" pitchFamily="34" charset="0"/>
              <a:buNone/>
              <a:defRPr sz="8000">
                <a:solidFill>
                  <a:schemeClr val="bg1"/>
                </a:solidFill>
              </a:defRPr>
            </a:lvl2pPr>
          </a:lstStyle>
          <a:p>
            <a:pPr lvl="0"/>
            <a:r>
              <a:rPr lang="en-GB" dirty="0"/>
              <a:t>£0.0</a:t>
            </a:r>
          </a:p>
          <a:p>
            <a:pPr lvl="1"/>
            <a:r>
              <a:rPr lang="en-GB" dirty="0"/>
              <a:t>Second level</a:t>
            </a:r>
          </a:p>
        </p:txBody>
      </p:sp>
    </p:spTree>
    <p:extLst>
      <p:ext uri="{BB962C8B-B14F-4D97-AF65-F5344CB8AC3E}">
        <p14:creationId xmlns:p14="http://schemas.microsoft.com/office/powerpoint/2010/main" val="2365225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con bullet points">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9" name="Text Placeholder 2">
            <a:extLst>
              <a:ext uri="{FF2B5EF4-FFF2-40B4-BE49-F238E27FC236}">
                <a16:creationId xmlns:a16="http://schemas.microsoft.com/office/drawing/2014/main" id="{128CF1C4-2728-AD4C-8D65-65886BA40CD8}"/>
              </a:ext>
            </a:extLst>
          </p:cNvPr>
          <p:cNvSpPr>
            <a:spLocks noGrp="1"/>
          </p:cNvSpPr>
          <p:nvPr>
            <p:ph type="body" idx="14"/>
          </p:nvPr>
        </p:nvSpPr>
        <p:spPr>
          <a:xfrm>
            <a:off x="2318503" y="8894721"/>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3" name="Text Placeholder 2">
            <a:extLst>
              <a:ext uri="{FF2B5EF4-FFF2-40B4-BE49-F238E27FC236}">
                <a16:creationId xmlns:a16="http://schemas.microsoft.com/office/drawing/2014/main" id="{3FF53388-66DF-4345-A270-18C01A1992E5}"/>
              </a:ext>
            </a:extLst>
          </p:cNvPr>
          <p:cNvSpPr>
            <a:spLocks noGrp="1"/>
          </p:cNvSpPr>
          <p:nvPr>
            <p:ph type="body" idx="15"/>
          </p:nvPr>
        </p:nvSpPr>
        <p:spPr>
          <a:xfrm>
            <a:off x="9298241" y="8894721"/>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4" name="Text Placeholder 2">
            <a:extLst>
              <a:ext uri="{FF2B5EF4-FFF2-40B4-BE49-F238E27FC236}">
                <a16:creationId xmlns:a16="http://schemas.microsoft.com/office/drawing/2014/main" id="{1EF92D02-7E4D-A64C-B23C-773A24F6ACDA}"/>
              </a:ext>
            </a:extLst>
          </p:cNvPr>
          <p:cNvSpPr>
            <a:spLocks noGrp="1"/>
          </p:cNvSpPr>
          <p:nvPr>
            <p:ph type="body" idx="16"/>
          </p:nvPr>
        </p:nvSpPr>
        <p:spPr>
          <a:xfrm>
            <a:off x="16304400" y="8894721"/>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5" name="Oval 14">
            <a:extLst>
              <a:ext uri="{FF2B5EF4-FFF2-40B4-BE49-F238E27FC236}">
                <a16:creationId xmlns:a16="http://schemas.microsoft.com/office/drawing/2014/main" id="{ABBD7AEC-DF2D-EE48-8179-2791CEFD1814}"/>
              </a:ext>
            </a:extLst>
          </p:cNvPr>
          <p:cNvSpPr/>
          <p:nvPr userDrawn="1"/>
        </p:nvSpPr>
        <p:spPr>
          <a:xfrm>
            <a:off x="3034625" y="3546389"/>
            <a:ext cx="4342359" cy="43423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A165D45A-60FE-CE45-8A53-3469433395BD}"/>
              </a:ext>
            </a:extLst>
          </p:cNvPr>
          <p:cNvSpPr/>
          <p:nvPr userDrawn="1"/>
        </p:nvSpPr>
        <p:spPr>
          <a:xfrm>
            <a:off x="10028550" y="3546389"/>
            <a:ext cx="4342359" cy="43423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F99B05F8-1F7F-6F4B-B97E-9004F8369A5A}"/>
              </a:ext>
            </a:extLst>
          </p:cNvPr>
          <p:cNvSpPr/>
          <p:nvPr userDrawn="1"/>
        </p:nvSpPr>
        <p:spPr>
          <a:xfrm>
            <a:off x="17022474" y="3546389"/>
            <a:ext cx="4342359" cy="43423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8529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low char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C041142-12AA-C940-942D-E2DE979E4207}"/>
              </a:ext>
            </a:extLst>
          </p:cNvPr>
          <p:cNvSpPr>
            <a:spLocks noGrp="1"/>
          </p:cNvSpPr>
          <p:nvPr>
            <p:ph type="body" sz="quarter" idx="14"/>
          </p:nvPr>
        </p:nvSpPr>
        <p:spPr>
          <a:xfrm>
            <a:off x="759181" y="3571104"/>
            <a:ext cx="5486044" cy="7179274"/>
          </a:xfrm>
          <a:solidFill>
            <a:schemeClr val="accent4"/>
          </a:solidFill>
        </p:spPr>
        <p:txBody>
          <a:bodyPr lIns="396000" tIns="842400" rIns="144000"/>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a:extLst>
              <a:ext uri="{FF2B5EF4-FFF2-40B4-BE49-F238E27FC236}">
                <a16:creationId xmlns:a16="http://schemas.microsoft.com/office/drawing/2014/main" id="{6D362A18-6C90-EE42-93DE-630FD9371CE8}"/>
              </a:ext>
            </a:extLst>
          </p:cNvPr>
          <p:cNvSpPr>
            <a:spLocks noGrp="1"/>
          </p:cNvSpPr>
          <p:nvPr>
            <p:ph type="body" sz="quarter" idx="15"/>
          </p:nvPr>
        </p:nvSpPr>
        <p:spPr>
          <a:xfrm>
            <a:off x="6566856" y="3571104"/>
            <a:ext cx="5486044" cy="7179274"/>
          </a:xfrm>
          <a:solidFill>
            <a:schemeClr val="accent4"/>
          </a:solidFill>
        </p:spPr>
        <p:txBody>
          <a:bodyPr lIns="396000" tIns="842400" rIns="144000"/>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6">
            <a:extLst>
              <a:ext uri="{FF2B5EF4-FFF2-40B4-BE49-F238E27FC236}">
                <a16:creationId xmlns:a16="http://schemas.microsoft.com/office/drawing/2014/main" id="{0FE3CA80-718A-B44F-859F-B4EB3F851D03}"/>
              </a:ext>
            </a:extLst>
          </p:cNvPr>
          <p:cNvSpPr>
            <a:spLocks noGrp="1"/>
          </p:cNvSpPr>
          <p:nvPr>
            <p:ph type="body" sz="quarter" idx="16"/>
          </p:nvPr>
        </p:nvSpPr>
        <p:spPr>
          <a:xfrm>
            <a:off x="12374531" y="3571104"/>
            <a:ext cx="5486044" cy="7179274"/>
          </a:xfrm>
          <a:solidFill>
            <a:schemeClr val="accent4"/>
          </a:solidFill>
        </p:spPr>
        <p:txBody>
          <a:bodyPr lIns="396000" tIns="842400" rIns="144000"/>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6">
            <a:extLst>
              <a:ext uri="{FF2B5EF4-FFF2-40B4-BE49-F238E27FC236}">
                <a16:creationId xmlns:a16="http://schemas.microsoft.com/office/drawing/2014/main" id="{96D7B155-F4EF-AC4F-A9A2-19CD7591A895}"/>
              </a:ext>
            </a:extLst>
          </p:cNvPr>
          <p:cNvSpPr>
            <a:spLocks noGrp="1"/>
          </p:cNvSpPr>
          <p:nvPr>
            <p:ph type="body" sz="quarter" idx="17"/>
          </p:nvPr>
        </p:nvSpPr>
        <p:spPr>
          <a:xfrm>
            <a:off x="18134663" y="3571104"/>
            <a:ext cx="5486044" cy="7179274"/>
          </a:xfrm>
          <a:solidFill>
            <a:schemeClr val="accent4"/>
          </a:solidFill>
        </p:spPr>
        <p:txBody>
          <a:bodyPr lIns="396000" tIns="842400" rIns="144000"/>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p:txBody>
          <a:bodyPr/>
          <a:lstStyle/>
          <a:p>
            <a:fld id="{91D568E7-61F5-D04E-995D-81EF41C01A2A}" type="slidenum">
              <a:rPr lang="en-GB" smtClean="0"/>
              <a:t>‹#›</a:t>
            </a:fld>
            <a:endParaRPr lang="en-GB"/>
          </a:p>
        </p:txBody>
      </p:sp>
      <p:sp>
        <p:nvSpPr>
          <p:cNvPr id="5" name="Subtitle 2">
            <a:extLst>
              <a:ext uri="{FF2B5EF4-FFF2-40B4-BE49-F238E27FC236}">
                <a16:creationId xmlns:a16="http://schemas.microsoft.com/office/drawing/2014/main" id="{B087A17F-4CE7-1343-AC31-0A19B2BD17F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13" name="Text Placeholder 2">
            <a:extLst>
              <a:ext uri="{FF2B5EF4-FFF2-40B4-BE49-F238E27FC236}">
                <a16:creationId xmlns:a16="http://schemas.microsoft.com/office/drawing/2014/main" id="{90EDD2D1-CC01-3E47-A565-854B1AA19683}"/>
              </a:ext>
            </a:extLst>
          </p:cNvPr>
          <p:cNvSpPr>
            <a:spLocks noGrp="1"/>
          </p:cNvSpPr>
          <p:nvPr>
            <p:ph type="body" idx="18" hasCustomPrompt="1"/>
          </p:nvPr>
        </p:nvSpPr>
        <p:spPr>
          <a:xfrm>
            <a:off x="1148048" y="3088867"/>
            <a:ext cx="961763" cy="961763"/>
          </a:xfrm>
          <a:prstGeom prst="ellipse">
            <a:avLst/>
          </a:prstGeom>
          <a:solidFill>
            <a:schemeClr val="accent1"/>
          </a:solidFill>
        </p:spPr>
        <p:txBody>
          <a:bodyPr wrap="square" anchor="ctr">
            <a:noAutofit/>
          </a:bodyPr>
          <a:lstStyle>
            <a:lvl1pPr marL="0" indent="0" algn="ctr">
              <a:lnSpc>
                <a:spcPct val="100000"/>
              </a:lnSpc>
              <a:spcAft>
                <a:spcPts val="0"/>
              </a:spcAft>
              <a:buNone/>
              <a:defRPr sz="3000">
                <a:solidFill>
                  <a:schemeClr val="bg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GB" dirty="0"/>
              <a:t>0</a:t>
            </a:r>
          </a:p>
        </p:txBody>
      </p:sp>
      <p:sp>
        <p:nvSpPr>
          <p:cNvPr id="14" name="Text Placeholder 2">
            <a:extLst>
              <a:ext uri="{FF2B5EF4-FFF2-40B4-BE49-F238E27FC236}">
                <a16:creationId xmlns:a16="http://schemas.microsoft.com/office/drawing/2014/main" id="{4A20C3D8-EFD1-254D-9053-DAA42B806ACC}"/>
              </a:ext>
            </a:extLst>
          </p:cNvPr>
          <p:cNvSpPr>
            <a:spLocks noGrp="1"/>
          </p:cNvSpPr>
          <p:nvPr>
            <p:ph type="body" idx="19" hasCustomPrompt="1"/>
          </p:nvPr>
        </p:nvSpPr>
        <p:spPr>
          <a:xfrm>
            <a:off x="6928840" y="3088867"/>
            <a:ext cx="961763" cy="961763"/>
          </a:xfrm>
          <a:prstGeom prst="ellipse">
            <a:avLst/>
          </a:prstGeom>
          <a:solidFill>
            <a:schemeClr val="accent1"/>
          </a:solidFill>
        </p:spPr>
        <p:txBody>
          <a:bodyPr wrap="square" anchor="ctr">
            <a:noAutofit/>
          </a:bodyPr>
          <a:lstStyle>
            <a:lvl1pPr marL="0" indent="0" algn="ctr">
              <a:lnSpc>
                <a:spcPct val="100000"/>
              </a:lnSpc>
              <a:spcAft>
                <a:spcPts val="0"/>
              </a:spcAft>
              <a:buNone/>
              <a:defRPr sz="3000">
                <a:solidFill>
                  <a:schemeClr val="bg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GB" dirty="0"/>
              <a:t>0</a:t>
            </a:r>
          </a:p>
        </p:txBody>
      </p:sp>
      <p:sp>
        <p:nvSpPr>
          <p:cNvPr id="15" name="Text Placeholder 2">
            <a:extLst>
              <a:ext uri="{FF2B5EF4-FFF2-40B4-BE49-F238E27FC236}">
                <a16:creationId xmlns:a16="http://schemas.microsoft.com/office/drawing/2014/main" id="{BC8637F0-1EC3-A945-B097-5565AC4A624C}"/>
              </a:ext>
            </a:extLst>
          </p:cNvPr>
          <p:cNvSpPr>
            <a:spLocks noGrp="1"/>
          </p:cNvSpPr>
          <p:nvPr>
            <p:ph type="body" idx="20" hasCustomPrompt="1"/>
          </p:nvPr>
        </p:nvSpPr>
        <p:spPr>
          <a:xfrm>
            <a:off x="12718553" y="3088867"/>
            <a:ext cx="961763" cy="961763"/>
          </a:xfrm>
          <a:prstGeom prst="ellipse">
            <a:avLst/>
          </a:prstGeom>
          <a:solidFill>
            <a:schemeClr val="accent1"/>
          </a:solidFill>
        </p:spPr>
        <p:txBody>
          <a:bodyPr wrap="square" anchor="ctr">
            <a:noAutofit/>
          </a:bodyPr>
          <a:lstStyle>
            <a:lvl1pPr marL="0" indent="0" algn="ctr">
              <a:lnSpc>
                <a:spcPct val="100000"/>
              </a:lnSpc>
              <a:spcAft>
                <a:spcPts val="0"/>
              </a:spcAft>
              <a:buNone/>
              <a:defRPr sz="3000">
                <a:solidFill>
                  <a:schemeClr val="bg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GB" dirty="0"/>
              <a:t>0</a:t>
            </a:r>
          </a:p>
        </p:txBody>
      </p:sp>
      <p:sp>
        <p:nvSpPr>
          <p:cNvPr id="16" name="Text Placeholder 2">
            <a:extLst>
              <a:ext uri="{FF2B5EF4-FFF2-40B4-BE49-F238E27FC236}">
                <a16:creationId xmlns:a16="http://schemas.microsoft.com/office/drawing/2014/main" id="{E05DA62E-DC9D-1644-803F-A481065C3006}"/>
              </a:ext>
            </a:extLst>
          </p:cNvPr>
          <p:cNvSpPr>
            <a:spLocks noGrp="1"/>
          </p:cNvSpPr>
          <p:nvPr>
            <p:ph type="body" idx="21" hasCustomPrompt="1"/>
          </p:nvPr>
        </p:nvSpPr>
        <p:spPr>
          <a:xfrm>
            <a:off x="18508266" y="3088867"/>
            <a:ext cx="961763" cy="961763"/>
          </a:xfrm>
          <a:prstGeom prst="ellipse">
            <a:avLst/>
          </a:prstGeom>
          <a:solidFill>
            <a:schemeClr val="accent1"/>
          </a:solidFill>
        </p:spPr>
        <p:txBody>
          <a:bodyPr wrap="square" anchor="ctr">
            <a:noAutofit/>
          </a:bodyPr>
          <a:lstStyle>
            <a:lvl1pPr marL="0" indent="0" algn="ctr">
              <a:lnSpc>
                <a:spcPct val="100000"/>
              </a:lnSpc>
              <a:spcAft>
                <a:spcPts val="0"/>
              </a:spcAft>
              <a:buNone/>
              <a:defRPr sz="3000">
                <a:solidFill>
                  <a:schemeClr val="bg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GB" dirty="0"/>
              <a:t>0</a:t>
            </a:r>
          </a:p>
        </p:txBody>
      </p:sp>
    </p:spTree>
    <p:extLst>
      <p:ext uri="{BB962C8B-B14F-4D97-AF65-F5344CB8AC3E}">
        <p14:creationId xmlns:p14="http://schemas.microsoft.com/office/powerpoint/2010/main" val="3316592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 figures">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9" name="Text Placeholder 2">
            <a:extLst>
              <a:ext uri="{FF2B5EF4-FFF2-40B4-BE49-F238E27FC236}">
                <a16:creationId xmlns:a16="http://schemas.microsoft.com/office/drawing/2014/main" id="{128CF1C4-2728-AD4C-8D65-65886BA40CD8}"/>
              </a:ext>
            </a:extLst>
          </p:cNvPr>
          <p:cNvSpPr>
            <a:spLocks noGrp="1"/>
          </p:cNvSpPr>
          <p:nvPr>
            <p:ph type="body" idx="14"/>
          </p:nvPr>
        </p:nvSpPr>
        <p:spPr>
          <a:xfrm>
            <a:off x="2318503" y="7757899"/>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3" name="Text Placeholder 2">
            <a:extLst>
              <a:ext uri="{FF2B5EF4-FFF2-40B4-BE49-F238E27FC236}">
                <a16:creationId xmlns:a16="http://schemas.microsoft.com/office/drawing/2014/main" id="{3FF53388-66DF-4345-A270-18C01A1992E5}"/>
              </a:ext>
            </a:extLst>
          </p:cNvPr>
          <p:cNvSpPr>
            <a:spLocks noGrp="1"/>
          </p:cNvSpPr>
          <p:nvPr>
            <p:ph type="body" idx="15"/>
          </p:nvPr>
        </p:nvSpPr>
        <p:spPr>
          <a:xfrm>
            <a:off x="9298241" y="7757899"/>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4" name="Text Placeholder 2">
            <a:extLst>
              <a:ext uri="{FF2B5EF4-FFF2-40B4-BE49-F238E27FC236}">
                <a16:creationId xmlns:a16="http://schemas.microsoft.com/office/drawing/2014/main" id="{1EF92D02-7E4D-A64C-B23C-773A24F6ACDA}"/>
              </a:ext>
            </a:extLst>
          </p:cNvPr>
          <p:cNvSpPr>
            <a:spLocks noGrp="1"/>
          </p:cNvSpPr>
          <p:nvPr>
            <p:ph type="body" idx="16"/>
          </p:nvPr>
        </p:nvSpPr>
        <p:spPr>
          <a:xfrm>
            <a:off x="16304400" y="7757899"/>
            <a:ext cx="5775174" cy="3227257"/>
          </a:xfrm>
        </p:spPr>
        <p:txBody>
          <a:bodyPr wrap="square">
            <a:noAutofit/>
          </a:bodyPr>
          <a:lstStyle>
            <a:lvl1pPr marL="0" indent="0" algn="ctr">
              <a:lnSpc>
                <a:spcPts val="4000"/>
              </a:lnSpc>
              <a:spcAft>
                <a:spcPts val="1500"/>
              </a:spcAft>
              <a:buNone/>
              <a:defRPr sz="3000">
                <a:solidFill>
                  <a:schemeClr val="tx1"/>
                </a:solidFill>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
        <p:nvSpPr>
          <p:cNvPr id="12" name="Text Placeholder 8">
            <a:extLst>
              <a:ext uri="{FF2B5EF4-FFF2-40B4-BE49-F238E27FC236}">
                <a16:creationId xmlns:a16="http://schemas.microsoft.com/office/drawing/2014/main" id="{DC524D37-6478-B944-98E8-00422672F400}"/>
              </a:ext>
            </a:extLst>
          </p:cNvPr>
          <p:cNvSpPr>
            <a:spLocks noGrp="1"/>
          </p:cNvSpPr>
          <p:nvPr>
            <p:ph type="body" sz="quarter" idx="10" hasCustomPrompt="1"/>
          </p:nvPr>
        </p:nvSpPr>
        <p:spPr>
          <a:xfrm>
            <a:off x="1517645" y="3631579"/>
            <a:ext cx="7379220" cy="3062377"/>
          </a:xfrm>
        </p:spPr>
        <p:txBody>
          <a:bodyPr wrap="square">
            <a:spAutoFit/>
          </a:bodyPr>
          <a:lstStyle>
            <a:lvl1pPr algn="ctr">
              <a:lnSpc>
                <a:spcPct val="100000"/>
              </a:lnSpc>
              <a:spcAft>
                <a:spcPts val="0"/>
              </a:spcAft>
              <a:defRPr sz="10000" b="0" i="0">
                <a:solidFill>
                  <a:schemeClr val="accent1"/>
                </a:solidFill>
                <a:latin typeface="+mj-lt"/>
                <a:ea typeface="Roboto Slab Medium" pitchFamily="2" charset="0"/>
              </a:defRPr>
            </a:lvl1pPr>
            <a:lvl2pPr marL="0" indent="0" algn="ctr">
              <a:lnSpc>
                <a:spcPct val="100000"/>
              </a:lnSpc>
              <a:spcAft>
                <a:spcPts val="0"/>
              </a:spcAft>
              <a:buFont typeface="Arial" panose="020B0604020202020204" pitchFamily="34" charset="0"/>
              <a:buNone/>
              <a:defRPr sz="10000">
                <a:solidFill>
                  <a:schemeClr val="accent1"/>
                </a:solidFill>
              </a:defRPr>
            </a:lvl2pPr>
          </a:lstStyle>
          <a:p>
            <a:pPr lvl="0"/>
            <a:r>
              <a:rPr lang="en-GB" dirty="0"/>
              <a:t>00</a:t>
            </a:r>
          </a:p>
          <a:p>
            <a:pPr lvl="1"/>
            <a:r>
              <a:rPr lang="en-GB" dirty="0"/>
              <a:t>Level 2</a:t>
            </a:r>
          </a:p>
        </p:txBody>
      </p:sp>
      <p:sp>
        <p:nvSpPr>
          <p:cNvPr id="19" name="Text Placeholder 8">
            <a:extLst>
              <a:ext uri="{FF2B5EF4-FFF2-40B4-BE49-F238E27FC236}">
                <a16:creationId xmlns:a16="http://schemas.microsoft.com/office/drawing/2014/main" id="{835A2836-EE8B-614E-9568-94DF43093920}"/>
              </a:ext>
            </a:extLst>
          </p:cNvPr>
          <p:cNvSpPr>
            <a:spLocks noGrp="1"/>
          </p:cNvSpPr>
          <p:nvPr>
            <p:ph type="body" sz="quarter" idx="17" hasCustomPrompt="1"/>
          </p:nvPr>
        </p:nvSpPr>
        <p:spPr>
          <a:xfrm>
            <a:off x="8501596" y="3631579"/>
            <a:ext cx="7379220" cy="3062377"/>
          </a:xfrm>
        </p:spPr>
        <p:txBody>
          <a:bodyPr wrap="square">
            <a:spAutoFit/>
          </a:bodyPr>
          <a:lstStyle>
            <a:lvl1pPr algn="ctr">
              <a:lnSpc>
                <a:spcPct val="100000"/>
              </a:lnSpc>
              <a:spcAft>
                <a:spcPts val="0"/>
              </a:spcAft>
              <a:defRPr sz="10000" b="0" i="0">
                <a:solidFill>
                  <a:schemeClr val="accent1"/>
                </a:solidFill>
                <a:latin typeface="+mj-lt"/>
                <a:ea typeface="Roboto Slab Medium" pitchFamily="2" charset="0"/>
              </a:defRPr>
            </a:lvl1pPr>
            <a:lvl2pPr marL="0" indent="0" algn="ctr">
              <a:lnSpc>
                <a:spcPct val="100000"/>
              </a:lnSpc>
              <a:spcAft>
                <a:spcPts val="0"/>
              </a:spcAft>
              <a:buFont typeface="Arial" panose="020B0604020202020204" pitchFamily="34" charset="0"/>
              <a:buNone/>
              <a:defRPr sz="10000">
                <a:solidFill>
                  <a:schemeClr val="accent1"/>
                </a:solidFill>
              </a:defRPr>
            </a:lvl2pPr>
          </a:lstStyle>
          <a:p>
            <a:pPr lvl="0"/>
            <a:r>
              <a:rPr lang="en-GB" dirty="0"/>
              <a:t>00</a:t>
            </a:r>
          </a:p>
          <a:p>
            <a:pPr lvl="1"/>
            <a:r>
              <a:rPr lang="en-GB" dirty="0"/>
              <a:t>Level 2</a:t>
            </a:r>
          </a:p>
        </p:txBody>
      </p:sp>
      <p:sp>
        <p:nvSpPr>
          <p:cNvPr id="20" name="Text Placeholder 8">
            <a:extLst>
              <a:ext uri="{FF2B5EF4-FFF2-40B4-BE49-F238E27FC236}">
                <a16:creationId xmlns:a16="http://schemas.microsoft.com/office/drawing/2014/main" id="{B6DD1E80-CA7D-5B49-8719-83CE4E2C81EC}"/>
              </a:ext>
            </a:extLst>
          </p:cNvPr>
          <p:cNvSpPr>
            <a:spLocks noGrp="1"/>
          </p:cNvSpPr>
          <p:nvPr>
            <p:ph type="body" sz="quarter" idx="18" hasCustomPrompt="1"/>
          </p:nvPr>
        </p:nvSpPr>
        <p:spPr>
          <a:xfrm>
            <a:off x="15507880" y="3631579"/>
            <a:ext cx="7379220" cy="3062377"/>
          </a:xfrm>
        </p:spPr>
        <p:txBody>
          <a:bodyPr wrap="square">
            <a:spAutoFit/>
          </a:bodyPr>
          <a:lstStyle>
            <a:lvl1pPr algn="ctr">
              <a:lnSpc>
                <a:spcPct val="100000"/>
              </a:lnSpc>
              <a:spcAft>
                <a:spcPts val="0"/>
              </a:spcAft>
              <a:defRPr sz="10000" b="0" i="0">
                <a:solidFill>
                  <a:schemeClr val="accent1"/>
                </a:solidFill>
                <a:latin typeface="+mj-lt"/>
                <a:ea typeface="Roboto Slab Medium" pitchFamily="2" charset="0"/>
              </a:defRPr>
            </a:lvl1pPr>
            <a:lvl2pPr marL="0" indent="0" algn="ctr">
              <a:lnSpc>
                <a:spcPct val="100000"/>
              </a:lnSpc>
              <a:spcAft>
                <a:spcPts val="0"/>
              </a:spcAft>
              <a:buFont typeface="Arial" panose="020B0604020202020204" pitchFamily="34" charset="0"/>
              <a:buNone/>
              <a:defRPr sz="10000">
                <a:solidFill>
                  <a:schemeClr val="accent1"/>
                </a:solidFill>
              </a:defRPr>
            </a:lvl2pPr>
          </a:lstStyle>
          <a:p>
            <a:pPr lvl="0"/>
            <a:r>
              <a:rPr lang="en-GB" dirty="0"/>
              <a:t>00</a:t>
            </a:r>
          </a:p>
          <a:p>
            <a:pPr lvl="1"/>
            <a:r>
              <a:rPr lang="en-GB" dirty="0"/>
              <a:t>Level 2</a:t>
            </a:r>
          </a:p>
        </p:txBody>
      </p:sp>
    </p:spTree>
    <p:extLst>
      <p:ext uri="{BB962C8B-B14F-4D97-AF65-F5344CB8AC3E}">
        <p14:creationId xmlns:p14="http://schemas.microsoft.com/office/powerpoint/2010/main" val="3290086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page ima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p:txBody>
          <a:bodyPr/>
          <a:lstStyle/>
          <a:p>
            <a:fld id="{91D568E7-61F5-D04E-995D-81EF41C01A2A}" type="slidenum">
              <a:rPr lang="en-GB" smtClean="0"/>
              <a:t>‹#›</a:t>
            </a:fld>
            <a:endParaRPr lang="en-GB"/>
          </a:p>
        </p:txBody>
      </p:sp>
      <p:sp>
        <p:nvSpPr>
          <p:cNvPr id="5" name="Subtitle 2">
            <a:extLst>
              <a:ext uri="{FF2B5EF4-FFF2-40B4-BE49-F238E27FC236}">
                <a16:creationId xmlns:a16="http://schemas.microsoft.com/office/drawing/2014/main" id="{8EF75D68-66A4-B04A-A497-B285FB8FF950}"/>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Tree>
    <p:extLst>
      <p:ext uri="{BB962C8B-B14F-4D97-AF65-F5344CB8AC3E}">
        <p14:creationId xmlns:p14="http://schemas.microsoft.com/office/powerpoint/2010/main" val="1654118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7681" y="5493600"/>
            <a:ext cx="20115237" cy="3077766"/>
          </a:xfrm>
        </p:spPr>
        <p:txBody>
          <a:bodyPr anchor="ctr"/>
          <a:lstStyle>
            <a:lvl1pPr algn="l">
              <a:lnSpc>
                <a:spcPct val="100000"/>
              </a:lnSpc>
              <a:defRPr sz="10000" b="0" i="0">
                <a:solidFill>
                  <a:schemeClr val="bg1"/>
                </a:solidFill>
                <a:latin typeface="General Sans" pitchFamily="2" charset="77"/>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6FB666C4-54D2-504A-9543-E8CFC35682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97170" y="700386"/>
            <a:ext cx="4536981" cy="1911345"/>
          </a:xfrm>
          <a:prstGeom prst="rect">
            <a:avLst/>
          </a:prstGeom>
        </p:spPr>
      </p:pic>
      <p:grpSp>
        <p:nvGrpSpPr>
          <p:cNvPr id="20" name="Group 19">
            <a:extLst>
              <a:ext uri="{FF2B5EF4-FFF2-40B4-BE49-F238E27FC236}">
                <a16:creationId xmlns:a16="http://schemas.microsoft.com/office/drawing/2014/main" id="{AF6D1F88-4ECC-5F4E-805C-6F4D8EE46C07}"/>
              </a:ext>
            </a:extLst>
          </p:cNvPr>
          <p:cNvGrpSpPr/>
          <p:nvPr userDrawn="1"/>
        </p:nvGrpSpPr>
        <p:grpSpPr>
          <a:xfrm>
            <a:off x="771335" y="12408342"/>
            <a:ext cx="3308963" cy="557921"/>
            <a:chOff x="771377" y="12408408"/>
            <a:chExt cx="3267391" cy="550910"/>
          </a:xfrm>
          <a:solidFill>
            <a:schemeClr val="bg2"/>
          </a:solidFill>
        </p:grpSpPr>
        <p:pic>
          <p:nvPicPr>
            <p:cNvPr id="8" name="Graphic 7">
              <a:extLst>
                <a:ext uri="{FF2B5EF4-FFF2-40B4-BE49-F238E27FC236}">
                  <a16:creationId xmlns:a16="http://schemas.microsoft.com/office/drawing/2014/main" id="{9CE52550-33C5-D749-8DF1-EB2C68C6570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91334" y="12408429"/>
              <a:ext cx="547434" cy="547434"/>
            </a:xfrm>
            <a:prstGeom prst="rect">
              <a:avLst/>
            </a:prstGeom>
          </p:spPr>
        </p:pic>
        <p:pic>
          <p:nvPicPr>
            <p:cNvPr id="11" name="Graphic 10">
              <a:extLst>
                <a:ext uri="{FF2B5EF4-FFF2-40B4-BE49-F238E27FC236}">
                  <a16:creationId xmlns:a16="http://schemas.microsoft.com/office/drawing/2014/main" id="{394E2DD8-8961-C04A-8534-608A81E8F4F6}"/>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451366" y="12408417"/>
              <a:ext cx="547434" cy="547434"/>
            </a:xfrm>
            <a:prstGeom prst="rect">
              <a:avLst/>
            </a:prstGeom>
          </p:spPr>
        </p:pic>
        <p:pic>
          <p:nvPicPr>
            <p:cNvPr id="13" name="Graphic 12">
              <a:extLst>
                <a:ext uri="{FF2B5EF4-FFF2-40B4-BE49-F238E27FC236}">
                  <a16:creationId xmlns:a16="http://schemas.microsoft.com/office/drawing/2014/main" id="{E124C782-C0AF-2F43-B254-DFD4F56A833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771377" y="12408417"/>
              <a:ext cx="547434" cy="547434"/>
            </a:xfrm>
            <a:prstGeom prst="rect">
              <a:avLst/>
            </a:prstGeom>
          </p:spPr>
        </p:pic>
        <p:pic>
          <p:nvPicPr>
            <p:cNvPr id="15" name="Graphic 14">
              <a:extLst>
                <a:ext uri="{FF2B5EF4-FFF2-40B4-BE49-F238E27FC236}">
                  <a16:creationId xmlns:a16="http://schemas.microsoft.com/office/drawing/2014/main" id="{AF6B316B-D67F-7542-BC68-BFA13409DC5A}"/>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2811345" y="12411884"/>
              <a:ext cx="547434" cy="547434"/>
            </a:xfrm>
            <a:prstGeom prst="rect">
              <a:avLst/>
            </a:prstGeom>
          </p:spPr>
        </p:pic>
        <p:pic>
          <p:nvPicPr>
            <p:cNvPr id="19" name="Graphic 18">
              <a:extLst>
                <a:ext uri="{FF2B5EF4-FFF2-40B4-BE49-F238E27FC236}">
                  <a16:creationId xmlns:a16="http://schemas.microsoft.com/office/drawing/2014/main" id="{C3618015-ABA8-BD49-A8C9-4A0A806FB5E2}"/>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2131356" y="12408408"/>
              <a:ext cx="547434" cy="547434"/>
            </a:xfrm>
            <a:prstGeom prst="rect">
              <a:avLst/>
            </a:prstGeom>
          </p:spPr>
        </p:pic>
      </p:grpSp>
      <p:sp>
        <p:nvSpPr>
          <p:cNvPr id="21" name="Text Placeholder 2">
            <a:extLst>
              <a:ext uri="{FF2B5EF4-FFF2-40B4-BE49-F238E27FC236}">
                <a16:creationId xmlns:a16="http://schemas.microsoft.com/office/drawing/2014/main" id="{8D745D43-72AD-A54A-8F23-3EB8E0C153FC}"/>
              </a:ext>
            </a:extLst>
          </p:cNvPr>
          <p:cNvSpPr>
            <a:spLocks noGrp="1"/>
          </p:cNvSpPr>
          <p:nvPr>
            <p:ph type="body" idx="14"/>
          </p:nvPr>
        </p:nvSpPr>
        <p:spPr>
          <a:xfrm>
            <a:off x="766320" y="10911377"/>
            <a:ext cx="5775174" cy="1161535"/>
          </a:xfrm>
        </p:spPr>
        <p:txBody>
          <a:bodyPr wrap="square" anchor="b">
            <a:noAutofit/>
          </a:bodyPr>
          <a:lstStyle>
            <a:lvl1pPr marL="0" indent="0" algn="l">
              <a:lnSpc>
                <a:spcPct val="100000"/>
              </a:lnSpc>
              <a:spcAft>
                <a:spcPts val="0"/>
              </a:spcAft>
              <a:buNone/>
              <a:defRPr sz="2500">
                <a:solidFill>
                  <a:schemeClr val="bg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95101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7681" y="6263041"/>
            <a:ext cx="20115237" cy="1538883"/>
          </a:xfrm>
        </p:spPr>
        <p:txBody>
          <a:bodyPr anchor="ctr"/>
          <a:lstStyle>
            <a:lvl1pPr algn="l">
              <a:lnSpc>
                <a:spcPct val="100000"/>
              </a:lnSpc>
              <a:defRPr sz="10000" b="0" i="0">
                <a:solidFill>
                  <a:schemeClr val="tx1"/>
                </a:solidFill>
                <a:latin typeface="General Sans" pitchFamily="2" charset="77"/>
              </a:defRPr>
            </a:lvl1pPr>
          </a:lstStyle>
          <a:p>
            <a:r>
              <a:rPr lang="en-US"/>
              <a:t>Click to edit Master title style</a:t>
            </a:r>
            <a:endParaRPr lang="en-US" dirty="0"/>
          </a:p>
        </p:txBody>
      </p:sp>
      <p:grpSp>
        <p:nvGrpSpPr>
          <p:cNvPr id="20" name="Group 19">
            <a:extLst>
              <a:ext uri="{FF2B5EF4-FFF2-40B4-BE49-F238E27FC236}">
                <a16:creationId xmlns:a16="http://schemas.microsoft.com/office/drawing/2014/main" id="{AF6D1F88-4ECC-5F4E-805C-6F4D8EE46C07}"/>
              </a:ext>
            </a:extLst>
          </p:cNvPr>
          <p:cNvGrpSpPr/>
          <p:nvPr userDrawn="1"/>
        </p:nvGrpSpPr>
        <p:grpSpPr>
          <a:xfrm>
            <a:off x="771335" y="12408342"/>
            <a:ext cx="3308963" cy="557921"/>
            <a:chOff x="771377" y="12408408"/>
            <a:chExt cx="3267391" cy="550910"/>
          </a:xfrm>
          <a:solidFill>
            <a:schemeClr val="tx2"/>
          </a:solidFill>
        </p:grpSpPr>
        <p:pic>
          <p:nvPicPr>
            <p:cNvPr id="8" name="Graphic 7">
              <a:extLst>
                <a:ext uri="{FF2B5EF4-FFF2-40B4-BE49-F238E27FC236}">
                  <a16:creationId xmlns:a16="http://schemas.microsoft.com/office/drawing/2014/main" id="{9CE52550-33C5-D749-8DF1-EB2C68C6570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91334" y="12408429"/>
              <a:ext cx="547434" cy="547434"/>
            </a:xfrm>
            <a:prstGeom prst="rect">
              <a:avLst/>
            </a:prstGeom>
          </p:spPr>
        </p:pic>
        <p:pic>
          <p:nvPicPr>
            <p:cNvPr id="11" name="Graphic 10">
              <a:extLst>
                <a:ext uri="{FF2B5EF4-FFF2-40B4-BE49-F238E27FC236}">
                  <a16:creationId xmlns:a16="http://schemas.microsoft.com/office/drawing/2014/main" id="{394E2DD8-8961-C04A-8534-608A81E8F4F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451366" y="12408417"/>
              <a:ext cx="547434" cy="547434"/>
            </a:xfrm>
            <a:prstGeom prst="rect">
              <a:avLst/>
            </a:prstGeom>
          </p:spPr>
        </p:pic>
        <p:pic>
          <p:nvPicPr>
            <p:cNvPr id="13" name="Graphic 12">
              <a:extLst>
                <a:ext uri="{FF2B5EF4-FFF2-40B4-BE49-F238E27FC236}">
                  <a16:creationId xmlns:a16="http://schemas.microsoft.com/office/drawing/2014/main" id="{E124C782-C0AF-2F43-B254-DFD4F56A833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71377" y="12408417"/>
              <a:ext cx="547434" cy="547434"/>
            </a:xfrm>
            <a:prstGeom prst="rect">
              <a:avLst/>
            </a:prstGeom>
          </p:spPr>
        </p:pic>
        <p:pic>
          <p:nvPicPr>
            <p:cNvPr id="15" name="Graphic 14">
              <a:extLst>
                <a:ext uri="{FF2B5EF4-FFF2-40B4-BE49-F238E27FC236}">
                  <a16:creationId xmlns:a16="http://schemas.microsoft.com/office/drawing/2014/main" id="{AF6B316B-D67F-7542-BC68-BFA13409DC5A}"/>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2811345" y="12411884"/>
              <a:ext cx="547434" cy="547434"/>
            </a:xfrm>
            <a:prstGeom prst="rect">
              <a:avLst/>
            </a:prstGeom>
          </p:spPr>
        </p:pic>
        <p:pic>
          <p:nvPicPr>
            <p:cNvPr id="19" name="Graphic 18">
              <a:extLst>
                <a:ext uri="{FF2B5EF4-FFF2-40B4-BE49-F238E27FC236}">
                  <a16:creationId xmlns:a16="http://schemas.microsoft.com/office/drawing/2014/main" id="{C3618015-ABA8-BD49-A8C9-4A0A806FB5E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2131356" y="12408408"/>
              <a:ext cx="547434" cy="547434"/>
            </a:xfrm>
            <a:prstGeom prst="rect">
              <a:avLst/>
            </a:prstGeom>
          </p:spPr>
        </p:pic>
      </p:grpSp>
      <p:sp>
        <p:nvSpPr>
          <p:cNvPr id="21" name="Text Placeholder 2">
            <a:extLst>
              <a:ext uri="{FF2B5EF4-FFF2-40B4-BE49-F238E27FC236}">
                <a16:creationId xmlns:a16="http://schemas.microsoft.com/office/drawing/2014/main" id="{8D745D43-72AD-A54A-8F23-3EB8E0C153FC}"/>
              </a:ext>
            </a:extLst>
          </p:cNvPr>
          <p:cNvSpPr>
            <a:spLocks noGrp="1"/>
          </p:cNvSpPr>
          <p:nvPr>
            <p:ph type="body" idx="14"/>
          </p:nvPr>
        </p:nvSpPr>
        <p:spPr>
          <a:xfrm>
            <a:off x="766320" y="10911377"/>
            <a:ext cx="5775174" cy="1161535"/>
          </a:xfrm>
        </p:spPr>
        <p:txBody>
          <a:bodyPr wrap="square" anchor="b">
            <a:noAutofit/>
          </a:bodyPr>
          <a:lstStyle>
            <a:lvl1pPr marL="0" indent="0" algn="l">
              <a:lnSpc>
                <a:spcPct val="100000"/>
              </a:lnSpc>
              <a:spcAft>
                <a:spcPts val="0"/>
              </a:spcAft>
              <a:buNone/>
              <a:defRPr sz="2500">
                <a:solidFill>
                  <a:schemeClr val="tx1"/>
                </a:solidFill>
                <a:latin typeface="+mj-lt"/>
              </a:defRPr>
            </a:lvl1pPr>
            <a:lvl2pPr marL="914354" indent="0">
              <a:buNone/>
              <a:defRPr sz="4000">
                <a:solidFill>
                  <a:schemeClr val="tx1">
                    <a:tint val="75000"/>
                  </a:schemeClr>
                </a:solidFill>
              </a:defRPr>
            </a:lvl2pPr>
            <a:lvl3pPr marL="1828709" indent="0">
              <a:buNone/>
              <a:defRPr sz="3600">
                <a:solidFill>
                  <a:schemeClr val="tx1">
                    <a:tint val="75000"/>
                  </a:schemeClr>
                </a:solidFill>
              </a:defRPr>
            </a:lvl3pPr>
            <a:lvl4pPr marL="2743063" indent="0">
              <a:buNone/>
              <a:defRPr sz="3200">
                <a:solidFill>
                  <a:schemeClr val="tx1">
                    <a:tint val="75000"/>
                  </a:schemeClr>
                </a:solidFill>
              </a:defRPr>
            </a:lvl4pPr>
            <a:lvl5pPr marL="3657417" indent="0">
              <a:buNone/>
              <a:defRPr sz="3200">
                <a:solidFill>
                  <a:schemeClr val="tx1">
                    <a:tint val="75000"/>
                  </a:schemeClr>
                </a:solidFill>
              </a:defRPr>
            </a:lvl5pPr>
            <a:lvl6pPr marL="4571771" indent="0">
              <a:buNone/>
              <a:defRPr sz="3200">
                <a:solidFill>
                  <a:schemeClr val="tx1">
                    <a:tint val="75000"/>
                  </a:schemeClr>
                </a:solidFill>
              </a:defRPr>
            </a:lvl6pPr>
            <a:lvl7pPr marL="5486126" indent="0">
              <a:buNone/>
              <a:defRPr sz="3200">
                <a:solidFill>
                  <a:schemeClr val="tx1">
                    <a:tint val="75000"/>
                  </a:schemeClr>
                </a:solidFill>
              </a:defRPr>
            </a:lvl7pPr>
            <a:lvl8pPr marL="6400480" indent="0">
              <a:buNone/>
              <a:defRPr sz="3200">
                <a:solidFill>
                  <a:schemeClr val="tx1">
                    <a:tint val="75000"/>
                  </a:schemeClr>
                </a:solidFill>
              </a:defRPr>
            </a:lvl8pPr>
            <a:lvl9pPr marL="7314834" indent="0">
              <a:buNone/>
              <a:defRPr sz="3200">
                <a:solidFill>
                  <a:schemeClr val="tx1">
                    <a:tint val="75000"/>
                  </a:schemeClr>
                </a:solidFill>
              </a:defRPr>
            </a:lvl9pPr>
          </a:lstStyle>
          <a:p>
            <a:pPr lvl="0"/>
            <a:r>
              <a:rPr lang="en-US"/>
              <a:t>Click to edit Master text styles</a:t>
            </a:r>
          </a:p>
        </p:txBody>
      </p:sp>
      <p:pic>
        <p:nvPicPr>
          <p:cNvPr id="12" name="Graphic 11">
            <a:extLst>
              <a:ext uri="{FF2B5EF4-FFF2-40B4-BE49-F238E27FC236}">
                <a16:creationId xmlns:a16="http://schemas.microsoft.com/office/drawing/2014/main" id="{C41293ED-3E11-D04B-B0A1-1F454F98EC0F}"/>
              </a:ext>
            </a:extLst>
          </p:cNvPr>
          <p:cNvPicPr>
            <a:picLocks noChangeAspect="1"/>
          </p:cNvPicPr>
          <p:nvPr userDrawn="1"/>
        </p:nvPicPr>
        <p:blipFill>
          <a:blip r:embed="rId12">
            <a:extLst>
              <a:ext uri="{96DAC541-7B7A-43D3-8B79-37D633B846F1}">
                <asvg:svgBlip xmlns:asvg="http://schemas.microsoft.com/office/drawing/2016/SVG/main" r:embed="rId13"/>
              </a:ext>
            </a:extLst>
          </a:blip>
          <a:srcRect/>
          <a:stretch/>
        </p:blipFill>
        <p:spPr>
          <a:xfrm>
            <a:off x="697170" y="700386"/>
            <a:ext cx="4536981" cy="1911344"/>
          </a:xfrm>
          <a:prstGeom prst="rect">
            <a:avLst/>
          </a:prstGeom>
        </p:spPr>
      </p:pic>
    </p:spTree>
    <p:extLst>
      <p:ext uri="{BB962C8B-B14F-4D97-AF65-F5344CB8AC3E}">
        <p14:creationId xmlns:p14="http://schemas.microsoft.com/office/powerpoint/2010/main" val="3287233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p:txBody>
          <a:bodyPr/>
          <a:lstStyle/>
          <a:p>
            <a:fld id="{91D568E7-61F5-D04E-995D-81EF41C01A2A}" type="slidenum">
              <a:rPr lang="en-GB" smtClean="0"/>
              <a:t>‹#›</a:t>
            </a:fld>
            <a:endParaRPr lang="en-GB"/>
          </a:p>
        </p:txBody>
      </p:sp>
    </p:spTree>
    <p:extLst>
      <p:ext uri="{BB962C8B-B14F-4D97-AF65-F5344CB8AC3E}">
        <p14:creationId xmlns:p14="http://schemas.microsoft.com/office/powerpoint/2010/main" val="1387201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7682" y="5307084"/>
            <a:ext cx="11119518" cy="3077766"/>
          </a:xfrm>
        </p:spPr>
        <p:txBody>
          <a:bodyPr anchor="t"/>
          <a:lstStyle>
            <a:lvl1pPr algn="l">
              <a:lnSpc>
                <a:spcPct val="100000"/>
              </a:lnSpc>
              <a:defRPr sz="10000">
                <a:solidFill>
                  <a:schemeClr val="tx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6FB666C4-54D2-504A-9543-E8CFC35682F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697170" y="700386"/>
            <a:ext cx="4536981" cy="1911344"/>
          </a:xfrm>
          <a:prstGeom prst="rect">
            <a:avLst/>
          </a:prstGeom>
        </p:spPr>
      </p:pic>
      <p:sp>
        <p:nvSpPr>
          <p:cNvPr id="9" name="Text Placeholder 8">
            <a:extLst>
              <a:ext uri="{FF2B5EF4-FFF2-40B4-BE49-F238E27FC236}">
                <a16:creationId xmlns:a16="http://schemas.microsoft.com/office/drawing/2014/main" id="{DC0317EF-305C-3642-BF0F-E87FDF6E083E}"/>
              </a:ext>
            </a:extLst>
          </p:cNvPr>
          <p:cNvSpPr>
            <a:spLocks noGrp="1"/>
          </p:cNvSpPr>
          <p:nvPr>
            <p:ph type="body" sz="quarter" idx="10"/>
          </p:nvPr>
        </p:nvSpPr>
        <p:spPr>
          <a:xfrm>
            <a:off x="767682" y="11743238"/>
            <a:ext cx="10234613" cy="1144929"/>
          </a:xfrm>
        </p:spPr>
        <p:txBody>
          <a:bodyPr>
            <a:spAutoFit/>
          </a:bodyPr>
          <a:lstStyle>
            <a:lvl1pPr>
              <a:spcAft>
                <a:spcPts val="0"/>
              </a:spcAft>
              <a:defRPr b="0" i="0">
                <a:solidFill>
                  <a:schemeClr val="tx1"/>
                </a:solidFill>
                <a:latin typeface="Roboto Slab Medium" pitchFamily="2" charset="0"/>
                <a:ea typeface="Roboto Slab Medium" pitchFamily="2" charset="0"/>
              </a:defRPr>
            </a:lvl1pPr>
            <a:lvl2pPr marL="0" indent="0">
              <a:buFont typeface="Arial" panose="020B0604020202020204" pitchFamily="34" charset="0"/>
              <a:buNone/>
              <a:defRPr>
                <a:solidFill>
                  <a:schemeClr val="tx1"/>
                </a:solidFill>
              </a:defRPr>
            </a:lvl2pPr>
          </a:lstStyle>
          <a:p>
            <a:pPr lvl="0"/>
            <a:r>
              <a:rPr lang="en-US"/>
              <a:t>Click to edit Master text styles</a:t>
            </a:r>
          </a:p>
          <a:p>
            <a:pPr lvl="1"/>
            <a:r>
              <a:rPr lang="en-US"/>
              <a:t>Second level</a:t>
            </a:r>
          </a:p>
        </p:txBody>
      </p:sp>
      <p:sp>
        <p:nvSpPr>
          <p:cNvPr id="4" name="Picture Placeholder 3">
            <a:extLst>
              <a:ext uri="{FF2B5EF4-FFF2-40B4-BE49-F238E27FC236}">
                <a16:creationId xmlns:a16="http://schemas.microsoft.com/office/drawing/2014/main" id="{24B66675-515B-D14C-AF8A-B42F20D05626}"/>
              </a:ext>
            </a:extLst>
          </p:cNvPr>
          <p:cNvSpPr>
            <a:spLocks noGrp="1"/>
          </p:cNvSpPr>
          <p:nvPr>
            <p:ph type="pic" sz="quarter" idx="11"/>
          </p:nvPr>
        </p:nvSpPr>
        <p:spPr>
          <a:xfrm>
            <a:off x="12187990" y="0"/>
            <a:ext cx="12194424" cy="13715107"/>
          </a:xfrm>
          <a:noFill/>
        </p:spPr>
        <p:txBody>
          <a:bodyPr/>
          <a:lstStyle/>
          <a:p>
            <a:r>
              <a:rPr lang="en-US"/>
              <a:t>Click icon to add picture</a:t>
            </a:r>
            <a:endParaRPr lang="en-GB"/>
          </a:p>
        </p:txBody>
      </p:sp>
    </p:spTree>
    <p:extLst>
      <p:ext uri="{BB962C8B-B14F-4D97-AF65-F5344CB8AC3E}">
        <p14:creationId xmlns:p14="http://schemas.microsoft.com/office/powerpoint/2010/main" val="2384781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5915" y="4343400"/>
            <a:ext cx="22850582" cy="5484832"/>
          </a:xfrm>
        </p:spPr>
        <p:txBody>
          <a:bodyPr anchor="ctr"/>
          <a:lstStyle>
            <a:lvl1pPr algn="ctr">
              <a:lnSpc>
                <a:spcPct val="97000"/>
              </a:lnSpc>
              <a:defRPr sz="12000"/>
            </a:lvl1pPr>
          </a:lstStyle>
          <a:p>
            <a:r>
              <a:rPr lang="en-GB" dirty="0"/>
              <a:t>Click to edit title style</a:t>
            </a:r>
            <a:endParaRPr lang="en-US" dirty="0"/>
          </a:p>
        </p:txBody>
      </p:sp>
      <p:sp>
        <p:nvSpPr>
          <p:cNvPr id="6" name="Slide Number Placeholder 5"/>
          <p:cNvSpPr>
            <a:spLocks noGrp="1"/>
          </p:cNvSpPr>
          <p:nvPr>
            <p:ph type="sldNum" sz="quarter" idx="12"/>
          </p:nvPr>
        </p:nvSpPr>
        <p:spPr/>
        <p:txBody>
          <a:bodyPr/>
          <a:lstStyle/>
          <a:p>
            <a:fld id="{91D568E7-61F5-D04E-995D-81EF41C01A2A}" type="slidenum">
              <a:rPr lang="en-GB" smtClean="0"/>
              <a:t>‹#›</a:t>
            </a:fld>
            <a:endParaRPr lang="en-GB"/>
          </a:p>
        </p:txBody>
      </p:sp>
    </p:spTree>
    <p:extLst>
      <p:ext uri="{BB962C8B-B14F-4D97-AF65-F5344CB8AC3E}">
        <p14:creationId xmlns:p14="http://schemas.microsoft.com/office/powerpoint/2010/main" val="2874780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2">
    <p:bg>
      <p:bgPr>
        <a:solidFill>
          <a:schemeClr val="accent2"/>
        </a:solidFill>
        <a:effectLst/>
      </p:bgPr>
    </p:bg>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9BDAEBC8-3409-EC48-8553-55E47AF29DDE}"/>
              </a:ext>
            </a:extLst>
          </p:cNvPr>
          <p:cNvSpPr>
            <a:spLocks noGrp="1"/>
          </p:cNvSpPr>
          <p:nvPr>
            <p:ph type="pic" sz="quarter" idx="11"/>
          </p:nvPr>
        </p:nvSpPr>
        <p:spPr>
          <a:xfrm>
            <a:off x="12187990" y="0"/>
            <a:ext cx="12194424" cy="13715107"/>
          </a:xfrm>
          <a:noFill/>
        </p:spPr>
        <p:txBody>
          <a:bodyPr/>
          <a:lstStyle/>
          <a:p>
            <a:r>
              <a:rPr lang="en-US"/>
              <a:t>Click icon to add picture</a:t>
            </a:r>
            <a:endParaRPr lang="en-GB"/>
          </a:p>
        </p:txBody>
      </p:sp>
      <p:sp>
        <p:nvSpPr>
          <p:cNvPr id="2" name="Title 1"/>
          <p:cNvSpPr>
            <a:spLocks noGrp="1"/>
          </p:cNvSpPr>
          <p:nvPr>
            <p:ph type="title" hasCustomPrompt="1"/>
          </p:nvPr>
        </p:nvSpPr>
        <p:spPr>
          <a:xfrm>
            <a:off x="765915" y="822160"/>
            <a:ext cx="10579864" cy="3077766"/>
          </a:xfrm>
        </p:spPr>
        <p:txBody>
          <a:bodyPr anchor="t"/>
          <a:lstStyle>
            <a:lvl1pPr algn="l">
              <a:lnSpc>
                <a:spcPct val="100000"/>
              </a:lnSpc>
              <a:defRPr sz="10000"/>
            </a:lvl1pPr>
          </a:lstStyle>
          <a:p>
            <a:r>
              <a:rPr lang="en-GB" dirty="0"/>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D568E7-61F5-D04E-995D-81EF41C01A2A}" type="slidenum">
              <a:rPr lang="en-GB" smtClean="0"/>
              <a:pPr/>
              <a:t>‹#›</a:t>
            </a:fld>
            <a:endParaRPr lang="en-GB" dirty="0"/>
          </a:p>
        </p:txBody>
      </p:sp>
    </p:spTree>
    <p:extLst>
      <p:ext uri="{BB962C8B-B14F-4D97-AF65-F5344CB8AC3E}">
        <p14:creationId xmlns:p14="http://schemas.microsoft.com/office/powerpoint/2010/main" val="329459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idx="1" hasCustomPrompt="1"/>
          </p:nvPr>
        </p:nvSpPr>
        <p:spPr>
          <a:xfrm>
            <a:off x="761894" y="3617362"/>
            <a:ext cx="17065732" cy="5069438"/>
          </a:xfrm>
        </p:spPr>
        <p:txBody>
          <a:bodyPr/>
          <a:lstStyle>
            <a:lvl1pPr>
              <a:lnSpc>
                <a:spcPct val="99000"/>
              </a:lnSpc>
              <a:defRPr sz="8000">
                <a:solidFill>
                  <a:schemeClr val="bg1"/>
                </a:solidFill>
                <a:latin typeface="+mj-lt"/>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solidFill>
                  <a:schemeClr val="bg1"/>
                </a:solidFill>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0FD23683-BF88-3C43-8F7A-19676D6F61F6}"/>
              </a:ext>
            </a:extLst>
          </p:cNvPr>
          <p:cNvSpPr txBox="1"/>
          <p:nvPr userDrawn="1"/>
        </p:nvSpPr>
        <p:spPr>
          <a:xfrm>
            <a:off x="759750" y="12646560"/>
            <a:ext cx="4059936" cy="384721"/>
          </a:xfrm>
          <a:prstGeom prst="rect">
            <a:avLst/>
          </a:prstGeom>
          <a:noFill/>
        </p:spPr>
        <p:txBody>
          <a:bodyPr wrap="square" lIns="0" tIns="0" rIns="0" bIns="0" rtlCol="0">
            <a:spAutoFit/>
          </a:bodyPr>
          <a:lstStyle/>
          <a:p>
            <a:r>
              <a:rPr lang="en-GB" sz="2500" dirty="0">
                <a:solidFill>
                  <a:schemeClr val="bg1"/>
                </a:solidFill>
                <a:latin typeface="+mj-lt"/>
              </a:rPr>
              <a:t>Turn2us</a:t>
            </a:r>
          </a:p>
        </p:txBody>
      </p:sp>
      <p:sp>
        <p:nvSpPr>
          <p:cNvPr id="10" name="Text Placeholder 9">
            <a:extLst>
              <a:ext uri="{FF2B5EF4-FFF2-40B4-BE49-F238E27FC236}">
                <a16:creationId xmlns:a16="http://schemas.microsoft.com/office/drawing/2014/main" id="{01AAF3CE-3CD0-5246-B143-8A96396F88C9}"/>
              </a:ext>
            </a:extLst>
          </p:cNvPr>
          <p:cNvSpPr>
            <a:spLocks noGrp="1"/>
          </p:cNvSpPr>
          <p:nvPr>
            <p:ph type="body" sz="quarter" idx="14"/>
          </p:nvPr>
        </p:nvSpPr>
        <p:spPr>
          <a:xfrm>
            <a:off x="755650" y="9147650"/>
            <a:ext cx="17071975" cy="3170370"/>
          </a:xfrm>
        </p:spPr>
        <p:txBody>
          <a:bodyPr/>
          <a:lstStyle>
            <a:lvl1pPr>
              <a:lnSpc>
                <a:spcPts val="4000"/>
              </a:lnSpc>
              <a:spcAft>
                <a:spcPts val="0"/>
              </a:spcAft>
              <a:defRPr sz="3000" b="0" i="0">
                <a:solidFill>
                  <a:schemeClr val="bg1"/>
                </a:solidFill>
                <a:latin typeface="Roboto Slab Medium" pitchFamily="2" charset="0"/>
                <a:ea typeface="Roboto Slab Medium" pitchFamily="2" charset="0"/>
              </a:defRPr>
            </a:lvl1pPr>
            <a:lvl2pPr marL="0" indent="0">
              <a:lnSpc>
                <a:spcPts val="4000"/>
              </a:lnSpc>
              <a:spcAft>
                <a:spcPts val="1500"/>
              </a:spcAft>
              <a:buNone/>
              <a:defRPr sz="3000">
                <a:solidFill>
                  <a:schemeClr val="bg1"/>
                </a:solidFill>
              </a:defRPr>
            </a:lvl2pPr>
            <a:lvl3pPr>
              <a:lnSpc>
                <a:spcPts val="4000"/>
              </a:lnSpc>
              <a:spcAft>
                <a:spcPts val="1500"/>
              </a:spcAft>
              <a:defRPr sz="3000">
                <a:solidFill>
                  <a:schemeClr val="bg1"/>
                </a:solidFill>
              </a:defRPr>
            </a:lvl3pPr>
            <a:lvl4pPr>
              <a:lnSpc>
                <a:spcPts val="4000"/>
              </a:lnSpc>
              <a:spcAft>
                <a:spcPts val="1500"/>
              </a:spcAft>
              <a:defRPr sz="3000">
                <a:solidFill>
                  <a:schemeClr val="bg1"/>
                </a:solidFill>
              </a:defRPr>
            </a:lvl4pPr>
            <a:lvl5pPr>
              <a:lnSpc>
                <a:spcPts val="4000"/>
              </a:lnSpc>
              <a:spcAft>
                <a:spcPts val="1500"/>
              </a:spcAft>
              <a:defRPr sz="3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034266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p:cNvSpPr>
            <a:spLocks noGrp="1"/>
          </p:cNvSpPr>
          <p:nvPr>
            <p:ph idx="1" hasCustomPrompt="1"/>
          </p:nvPr>
        </p:nvSpPr>
        <p:spPr>
          <a:xfrm>
            <a:off x="761894" y="3617362"/>
            <a:ext cx="17065732" cy="5069438"/>
          </a:xfrm>
        </p:spPr>
        <p:txBody>
          <a:bodyPr/>
          <a:lstStyle>
            <a:lvl1pPr>
              <a:lnSpc>
                <a:spcPct val="99000"/>
              </a:lnSpc>
              <a:defRPr sz="8000">
                <a:solidFill>
                  <a:schemeClr val="tx1"/>
                </a:solidFill>
                <a:latin typeface="+mj-lt"/>
              </a:defRPr>
            </a:lvl1pPr>
            <a:lvl2pPr marL="0" indent="0">
              <a:buNone/>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solidFill>
                  <a:schemeClr val="tx1"/>
                </a:solidFill>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
        <p:nvSpPr>
          <p:cNvPr id="10" name="Text Placeholder 9">
            <a:extLst>
              <a:ext uri="{FF2B5EF4-FFF2-40B4-BE49-F238E27FC236}">
                <a16:creationId xmlns:a16="http://schemas.microsoft.com/office/drawing/2014/main" id="{01AAF3CE-3CD0-5246-B143-8A96396F88C9}"/>
              </a:ext>
            </a:extLst>
          </p:cNvPr>
          <p:cNvSpPr>
            <a:spLocks noGrp="1"/>
          </p:cNvSpPr>
          <p:nvPr>
            <p:ph type="body" sz="quarter" idx="14"/>
          </p:nvPr>
        </p:nvSpPr>
        <p:spPr>
          <a:xfrm>
            <a:off x="755650" y="9147650"/>
            <a:ext cx="17071975" cy="3170370"/>
          </a:xfrm>
        </p:spPr>
        <p:txBody>
          <a:bodyPr/>
          <a:lstStyle>
            <a:lvl1pPr>
              <a:lnSpc>
                <a:spcPts val="4000"/>
              </a:lnSpc>
              <a:spcAft>
                <a:spcPts val="0"/>
              </a:spcAft>
              <a:defRPr sz="3000" b="0" i="0">
                <a:solidFill>
                  <a:schemeClr val="tx1"/>
                </a:solidFill>
                <a:latin typeface="Roboto Slab Medium" pitchFamily="2" charset="0"/>
                <a:ea typeface="Roboto Slab Medium" pitchFamily="2" charset="0"/>
              </a:defRPr>
            </a:lvl1pPr>
            <a:lvl2pPr marL="0" indent="0">
              <a:lnSpc>
                <a:spcPts val="4000"/>
              </a:lnSpc>
              <a:spcAft>
                <a:spcPts val="1500"/>
              </a:spcAft>
              <a:buNone/>
              <a:defRPr sz="3000">
                <a:solidFill>
                  <a:schemeClr val="tx1"/>
                </a:solidFill>
              </a:defRPr>
            </a:lvl2pPr>
            <a:lvl3pPr>
              <a:lnSpc>
                <a:spcPts val="4000"/>
              </a:lnSpc>
              <a:spcAft>
                <a:spcPts val="1500"/>
              </a:spcAft>
              <a:defRPr sz="3000">
                <a:solidFill>
                  <a:schemeClr val="tx1"/>
                </a:solidFill>
              </a:defRPr>
            </a:lvl3pPr>
            <a:lvl4pPr>
              <a:lnSpc>
                <a:spcPts val="4000"/>
              </a:lnSpc>
              <a:spcAft>
                <a:spcPts val="1500"/>
              </a:spcAft>
              <a:defRPr sz="3000">
                <a:solidFill>
                  <a:schemeClr val="tx1"/>
                </a:solidFill>
              </a:defRPr>
            </a:lvl4pPr>
            <a:lvl5pPr>
              <a:lnSpc>
                <a:spcPts val="4000"/>
              </a:lnSpc>
              <a:spcAft>
                <a:spcPts val="1500"/>
              </a:spcAft>
              <a:defRPr sz="3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21282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lnSpc>
                <a:spcPts val="5000"/>
              </a:lnSpc>
              <a:spcAft>
                <a:spcPts val="2500"/>
              </a:spcAft>
              <a:defRPr/>
            </a:lvl1pPr>
            <a:lvl2pPr>
              <a:lnSpc>
                <a:spcPts val="5000"/>
              </a:lnSpc>
              <a:spcAft>
                <a:spcPts val="2500"/>
              </a:spcAft>
              <a:defRPr/>
            </a:lvl2pPr>
            <a:lvl3pPr>
              <a:lnSpc>
                <a:spcPts val="5000"/>
              </a:lnSpc>
              <a:spcAft>
                <a:spcPts val="2500"/>
              </a:spcAft>
              <a:defRPr/>
            </a:lvl3pPr>
            <a:lvl4pPr>
              <a:lnSpc>
                <a:spcPts val="5000"/>
              </a:lnSpc>
              <a:spcAft>
                <a:spcPts val="2500"/>
              </a:spcAft>
              <a:defRPr/>
            </a:lvl4pPr>
            <a:lvl5pPr>
              <a:lnSpc>
                <a:spcPts val="5000"/>
              </a:lnSpc>
              <a:spcAft>
                <a:spcPts val="25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1D568E7-61F5-D04E-995D-81EF41C01A2A}" type="slidenum">
              <a:rPr lang="en-GB" smtClean="0"/>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5359EE23-3ECB-AF45-866B-FD3DAB24FC19}"/>
              </a:ext>
            </a:extLst>
          </p:cNvPr>
          <p:cNvSpPr>
            <a:spLocks noGrp="1"/>
          </p:cNvSpPr>
          <p:nvPr>
            <p:ph type="pic" sz="quarter" idx="11"/>
          </p:nvPr>
        </p:nvSpPr>
        <p:spPr>
          <a:xfrm>
            <a:off x="12187989" y="893"/>
            <a:ext cx="12194424" cy="13715107"/>
          </a:xfrm>
          <a:noFill/>
        </p:spPr>
        <p:txBody>
          <a:bodyPr/>
          <a:lstStyle/>
          <a:p>
            <a:r>
              <a:rPr lang="en-US"/>
              <a:t>Click icon to add picture</a:t>
            </a:r>
            <a:endParaRPr lang="en-GB"/>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761893" y="3579316"/>
            <a:ext cx="10742247" cy="6929198"/>
          </a:xfrm>
        </p:spPr>
        <p:txBody>
          <a:bodyPr/>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tabLst/>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Tree>
    <p:extLst>
      <p:ext uri="{BB962C8B-B14F-4D97-AF65-F5344CB8AC3E}">
        <p14:creationId xmlns:p14="http://schemas.microsoft.com/office/powerpoint/2010/main" val="1249420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ic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3847C5-7168-0445-B196-7BB35B85CFF3}"/>
              </a:ext>
            </a:extLst>
          </p:cNvPr>
          <p:cNvSpPr/>
          <p:nvPr userDrawn="1"/>
        </p:nvSpPr>
        <p:spPr>
          <a:xfrm>
            <a:off x="12191205" y="892"/>
            <a:ext cx="12191207" cy="137151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761894" y="3579316"/>
            <a:ext cx="10766960" cy="6929198"/>
          </a:xfrm>
        </p:spPr>
        <p:txBody>
          <a:bodyPr/>
          <a:lstStyle>
            <a:lvl1pPr>
              <a:lnSpc>
                <a:spcPts val="4000"/>
              </a:lnSpc>
              <a:spcAft>
                <a:spcPts val="0"/>
              </a:spcAft>
              <a:defRPr sz="3000">
                <a:latin typeface="+mj-lt"/>
              </a:defRPr>
            </a:lvl1pPr>
            <a:lvl2pPr marL="0" indent="0">
              <a:lnSpc>
                <a:spcPts val="4000"/>
              </a:lnSpc>
              <a:spcAft>
                <a:spcPts val="1500"/>
              </a:spcAft>
              <a:buNone/>
              <a:defRPr sz="3000"/>
            </a:lvl2pPr>
            <a:lvl3pPr marL="540000" indent="-540000">
              <a:lnSpc>
                <a:spcPts val="4000"/>
              </a:lnSpc>
              <a:spcAft>
                <a:spcPts val="1500"/>
              </a:spcAft>
              <a:buFont typeface="System Font Regular"/>
              <a:buChar char="—"/>
              <a:tabLst/>
              <a:defRPr sz="3000"/>
            </a:lvl3pPr>
            <a:lvl4pPr>
              <a:lnSpc>
                <a:spcPts val="4000"/>
              </a:lnSpc>
              <a:spcAft>
                <a:spcPts val="1500"/>
              </a:spcAft>
              <a:defRPr sz="3000"/>
            </a:lvl4pPr>
            <a:lvl5pPr>
              <a:lnSpc>
                <a:spcPts val="4000"/>
              </a:lnSpc>
              <a:spcAft>
                <a:spcPts val="1500"/>
              </a:spcAft>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a:solidFill>
                  <a:schemeClr val="accent5"/>
                </a:solidFill>
              </a:defRPr>
            </a:lvl1pPr>
          </a:lstStyle>
          <a:p>
            <a:fld id="{91D568E7-61F5-D04E-995D-81EF41C01A2A}" type="slidenum">
              <a:rPr lang="en-GB" smtClean="0"/>
              <a:pPr/>
              <a:t>‹#›</a:t>
            </a:fld>
            <a:endParaRPr lang="en-GB"/>
          </a:p>
        </p:txBody>
      </p:sp>
      <p:sp>
        <p:nvSpPr>
          <p:cNvPr id="7" name="Subtitle 2">
            <a:extLst>
              <a:ext uri="{FF2B5EF4-FFF2-40B4-BE49-F238E27FC236}">
                <a16:creationId xmlns:a16="http://schemas.microsoft.com/office/drawing/2014/main" id="{9A3B18B4-8227-5046-9940-5D24AED18219}"/>
              </a:ext>
            </a:extLst>
          </p:cNvPr>
          <p:cNvSpPr>
            <a:spLocks noGrp="1"/>
          </p:cNvSpPr>
          <p:nvPr>
            <p:ph type="subTitle" idx="13"/>
          </p:nvPr>
        </p:nvSpPr>
        <p:spPr>
          <a:xfrm>
            <a:off x="759181" y="1397980"/>
            <a:ext cx="22853294" cy="572464"/>
          </a:xfrm>
        </p:spPr>
        <p:txBody>
          <a:bodyPr wrap="square" anchor="t">
            <a:spAutoFit/>
          </a:bodyPr>
          <a:lstStyle>
            <a:lvl1pPr marL="0" indent="0" algn="l">
              <a:lnSpc>
                <a:spcPct val="93000"/>
              </a:lnSpc>
              <a:buNone/>
              <a:defRPr sz="4000" b="0" i="0">
                <a:latin typeface="General Sans Light" pitchFamily="2" charset="77"/>
              </a:defRPr>
            </a:lvl1pPr>
            <a:lvl2pPr marL="914354" indent="0" algn="ctr">
              <a:buNone/>
              <a:defRPr sz="4000"/>
            </a:lvl2pPr>
            <a:lvl3pPr marL="1828709" indent="0" algn="ctr">
              <a:buNone/>
              <a:defRPr sz="3600"/>
            </a:lvl3pPr>
            <a:lvl4pPr marL="2743063" indent="0" algn="ctr">
              <a:buNone/>
              <a:defRPr sz="3200"/>
            </a:lvl4pPr>
            <a:lvl5pPr marL="3657417" indent="0" algn="ctr">
              <a:buNone/>
              <a:defRPr sz="3200"/>
            </a:lvl5pPr>
            <a:lvl6pPr marL="4571771" indent="0" algn="ctr">
              <a:buNone/>
              <a:defRPr sz="3200"/>
            </a:lvl6pPr>
            <a:lvl7pPr marL="5486126" indent="0" algn="ctr">
              <a:buNone/>
              <a:defRPr sz="3200"/>
            </a:lvl7pPr>
            <a:lvl8pPr marL="6400480" indent="0" algn="ctr">
              <a:buNone/>
              <a:defRPr sz="3200"/>
            </a:lvl8pPr>
            <a:lvl9pPr marL="7314834" indent="0" algn="ctr">
              <a:buNone/>
              <a:defRPr sz="3200"/>
            </a:lvl9pPr>
          </a:lstStyle>
          <a:p>
            <a:r>
              <a:rPr lang="en-US"/>
              <a:t>Click to edit Master subtitle style</a:t>
            </a:r>
            <a:endParaRPr lang="en-US" dirty="0"/>
          </a:p>
        </p:txBody>
      </p:sp>
    </p:spTree>
    <p:extLst>
      <p:ext uri="{BB962C8B-B14F-4D97-AF65-F5344CB8AC3E}">
        <p14:creationId xmlns:p14="http://schemas.microsoft.com/office/powerpoint/2010/main" val="3234396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1893" y="824102"/>
            <a:ext cx="22850582" cy="572464"/>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761894" y="3653458"/>
            <a:ext cx="17065732" cy="692919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22157473" y="12638360"/>
            <a:ext cx="1463234" cy="730250"/>
          </a:xfrm>
          <a:prstGeom prst="rect">
            <a:avLst/>
          </a:prstGeom>
        </p:spPr>
        <p:txBody>
          <a:bodyPr vert="horz" lIns="0" tIns="0" rIns="0" bIns="0" rtlCol="0" anchor="t">
            <a:noAutofit/>
          </a:bodyPr>
          <a:lstStyle>
            <a:lvl1pPr algn="r">
              <a:defRPr sz="2500">
                <a:solidFill>
                  <a:schemeClr val="accent5"/>
                </a:solidFill>
                <a:latin typeface="+mj-lt"/>
              </a:defRPr>
            </a:lvl1pPr>
          </a:lstStyle>
          <a:p>
            <a:fld id="{91D568E7-61F5-D04E-995D-81EF41C01A2A}" type="slidenum">
              <a:rPr lang="en-GB" smtClean="0"/>
              <a:pPr/>
              <a:t>‹#›</a:t>
            </a:fld>
            <a:endParaRPr lang="en-GB" dirty="0"/>
          </a:p>
        </p:txBody>
      </p:sp>
      <p:sp>
        <p:nvSpPr>
          <p:cNvPr id="12" name="TextBox 11">
            <a:extLst>
              <a:ext uri="{FF2B5EF4-FFF2-40B4-BE49-F238E27FC236}">
                <a16:creationId xmlns:a16="http://schemas.microsoft.com/office/drawing/2014/main" id="{96C9A5E6-90C0-FE4E-8966-4499A845FE38}"/>
              </a:ext>
            </a:extLst>
          </p:cNvPr>
          <p:cNvSpPr txBox="1"/>
          <p:nvPr userDrawn="1"/>
        </p:nvSpPr>
        <p:spPr>
          <a:xfrm>
            <a:off x="759750" y="12646560"/>
            <a:ext cx="4059936" cy="384721"/>
          </a:xfrm>
          <a:prstGeom prst="rect">
            <a:avLst/>
          </a:prstGeom>
          <a:noFill/>
        </p:spPr>
        <p:txBody>
          <a:bodyPr wrap="square" lIns="0" tIns="0" rIns="0" bIns="0" rtlCol="0">
            <a:spAutoFit/>
          </a:bodyPr>
          <a:lstStyle/>
          <a:p>
            <a:r>
              <a:rPr lang="en-GB" sz="2500" dirty="0">
                <a:solidFill>
                  <a:schemeClr val="accent5"/>
                </a:solidFill>
                <a:latin typeface="+mj-lt"/>
              </a:rPr>
              <a:t>Turn2us</a:t>
            </a:r>
          </a:p>
        </p:txBody>
      </p:sp>
    </p:spTree>
    <p:extLst>
      <p:ext uri="{BB962C8B-B14F-4D97-AF65-F5344CB8AC3E}">
        <p14:creationId xmlns:p14="http://schemas.microsoft.com/office/powerpoint/2010/main" val="512521631"/>
      </p:ext>
    </p:extLst>
  </p:cSld>
  <p:clrMap bg1="lt1" tx1="dk1" bg2="lt2" tx2="dk2" accent1="accent1" accent2="accent2" accent3="accent3" accent4="accent4" accent5="accent5" accent6="accent6" hlink="hlink" folHlink="folHlink"/>
  <p:sldLayoutIdLst>
    <p:sldLayoutId id="2147483661" r:id="rId1"/>
    <p:sldLayoutId id="2147483673" r:id="rId2"/>
    <p:sldLayoutId id="2147483674" r:id="rId3"/>
    <p:sldLayoutId id="2147483675" r:id="rId4"/>
    <p:sldLayoutId id="2147483676" r:id="rId5"/>
    <p:sldLayoutId id="2147483677" r:id="rId6"/>
    <p:sldLayoutId id="2147483662"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Lst>
  <p:hf hdr="0" ftr="0" dt="0"/>
  <p:txStyles>
    <p:titleStyle>
      <a:lvl1pPr algn="l" defTabSz="1828709" rtl="0" eaLnBrk="1" latinLnBrk="0" hangingPunct="1">
        <a:lnSpc>
          <a:spcPct val="93000"/>
        </a:lnSpc>
        <a:spcBef>
          <a:spcPct val="0"/>
        </a:spcBef>
        <a:buNone/>
        <a:defRPr sz="4000" b="0" i="0" kern="1200">
          <a:solidFill>
            <a:schemeClr val="tx1"/>
          </a:solidFill>
          <a:latin typeface="+mj-lt"/>
          <a:ea typeface="+mj-ea"/>
          <a:cs typeface="+mj-cs"/>
        </a:defRPr>
      </a:lvl1pPr>
    </p:titleStyle>
    <p:bodyStyle>
      <a:lvl1pPr marL="0" indent="0" algn="l" defTabSz="1828709" rtl="0" eaLnBrk="1" latinLnBrk="0" hangingPunct="1">
        <a:lnSpc>
          <a:spcPts val="5000"/>
        </a:lnSpc>
        <a:spcBef>
          <a:spcPts val="0"/>
        </a:spcBef>
        <a:spcAft>
          <a:spcPts val="2500"/>
        </a:spcAft>
        <a:buFont typeface="Arial" panose="020B0604020202020204" pitchFamily="34" charset="0"/>
        <a:buNone/>
        <a:tabLst/>
        <a:defRPr sz="4000" b="0" i="0" kern="1200">
          <a:solidFill>
            <a:schemeClr val="tx1"/>
          </a:solidFill>
          <a:latin typeface="+mn-lt"/>
          <a:ea typeface="Roboto Slab Light" pitchFamily="2" charset="0"/>
          <a:cs typeface="+mn-cs"/>
        </a:defRPr>
      </a:lvl1pPr>
      <a:lvl2pPr marL="720000" indent="-720000" algn="l" defTabSz="1828709" rtl="0" eaLnBrk="1" latinLnBrk="0" hangingPunct="1">
        <a:lnSpc>
          <a:spcPts val="5000"/>
        </a:lnSpc>
        <a:spcBef>
          <a:spcPts val="0"/>
        </a:spcBef>
        <a:spcAft>
          <a:spcPts val="2500"/>
        </a:spcAft>
        <a:buFont typeface="System Font Regular"/>
        <a:buChar char="—"/>
        <a:tabLst/>
        <a:defRPr sz="4000" b="0" i="0" kern="1200">
          <a:solidFill>
            <a:schemeClr val="tx1"/>
          </a:solidFill>
          <a:latin typeface="+mn-lt"/>
          <a:ea typeface="Roboto Slab Light" pitchFamily="2" charset="0"/>
          <a:cs typeface="+mn-cs"/>
        </a:defRPr>
      </a:lvl2pPr>
      <a:lvl3pPr marL="0" indent="0" algn="l" defTabSz="1828709" rtl="0" eaLnBrk="1" latinLnBrk="0" hangingPunct="1">
        <a:lnSpc>
          <a:spcPts val="5000"/>
        </a:lnSpc>
        <a:spcBef>
          <a:spcPts val="0"/>
        </a:spcBef>
        <a:spcAft>
          <a:spcPts val="2500"/>
        </a:spcAft>
        <a:buFont typeface="Arial" panose="020B0604020202020204" pitchFamily="34" charset="0"/>
        <a:buNone/>
        <a:tabLst/>
        <a:defRPr sz="4000" b="0" i="0" kern="1200">
          <a:solidFill>
            <a:schemeClr val="tx1"/>
          </a:solidFill>
          <a:latin typeface="+mn-lt"/>
          <a:ea typeface="Roboto Slab Light" pitchFamily="2" charset="0"/>
          <a:cs typeface="+mn-cs"/>
        </a:defRPr>
      </a:lvl3pPr>
      <a:lvl4pPr marL="0" indent="0" algn="l" defTabSz="1828709" rtl="0" eaLnBrk="1" latinLnBrk="0" hangingPunct="1">
        <a:lnSpc>
          <a:spcPts val="5000"/>
        </a:lnSpc>
        <a:spcBef>
          <a:spcPts val="0"/>
        </a:spcBef>
        <a:spcAft>
          <a:spcPts val="2500"/>
        </a:spcAft>
        <a:buFont typeface="Arial" panose="020B0604020202020204" pitchFamily="34" charset="0"/>
        <a:buNone/>
        <a:tabLst/>
        <a:defRPr sz="4000" b="0" i="0" kern="1200">
          <a:solidFill>
            <a:schemeClr val="tx1"/>
          </a:solidFill>
          <a:latin typeface="+mn-lt"/>
          <a:ea typeface="Roboto Slab Light" pitchFamily="2" charset="0"/>
          <a:cs typeface="+mn-cs"/>
        </a:defRPr>
      </a:lvl4pPr>
      <a:lvl5pPr marL="0" indent="0" algn="l" defTabSz="1828709" rtl="0" eaLnBrk="1" latinLnBrk="0" hangingPunct="1">
        <a:lnSpc>
          <a:spcPts val="5000"/>
        </a:lnSpc>
        <a:spcBef>
          <a:spcPts val="0"/>
        </a:spcBef>
        <a:spcAft>
          <a:spcPts val="2500"/>
        </a:spcAft>
        <a:buFont typeface="Arial" panose="020B0604020202020204" pitchFamily="34" charset="0"/>
        <a:buNone/>
        <a:tabLst/>
        <a:defRPr sz="4000" b="0" i="0" kern="1200">
          <a:solidFill>
            <a:schemeClr val="tx1"/>
          </a:solidFill>
          <a:latin typeface="+mn-lt"/>
          <a:ea typeface="Roboto Slab Light" pitchFamily="2" charset="0"/>
          <a:cs typeface="+mn-cs"/>
        </a:defRPr>
      </a:lvl5pPr>
      <a:lvl6pPr marL="0" indent="0" algn="l" defTabSz="1828709" rtl="0" eaLnBrk="1" latinLnBrk="0" hangingPunct="1">
        <a:lnSpc>
          <a:spcPct val="93000"/>
        </a:lnSpc>
        <a:spcBef>
          <a:spcPts val="0"/>
        </a:spcBef>
        <a:buFont typeface="Arial" panose="020B0604020202020204" pitchFamily="34" charset="0"/>
        <a:buNone/>
        <a:tabLst/>
        <a:defRPr sz="4000" kern="1200">
          <a:solidFill>
            <a:schemeClr val="tx1"/>
          </a:solidFill>
          <a:latin typeface="+mn-lt"/>
          <a:ea typeface="+mn-ea"/>
          <a:cs typeface="+mn-cs"/>
        </a:defRPr>
      </a:lvl6pPr>
      <a:lvl7pPr marL="0" indent="0" algn="l" defTabSz="1828709" rtl="0" eaLnBrk="1" latinLnBrk="0" hangingPunct="1">
        <a:lnSpc>
          <a:spcPct val="93000"/>
        </a:lnSpc>
        <a:spcBef>
          <a:spcPts val="0"/>
        </a:spcBef>
        <a:buFont typeface="Arial" panose="020B0604020202020204" pitchFamily="34" charset="0"/>
        <a:buNone/>
        <a:tabLst/>
        <a:defRPr sz="4000" kern="1200">
          <a:solidFill>
            <a:schemeClr val="tx1"/>
          </a:solidFill>
          <a:latin typeface="+mn-lt"/>
          <a:ea typeface="+mn-ea"/>
          <a:cs typeface="+mn-cs"/>
        </a:defRPr>
      </a:lvl7pPr>
      <a:lvl8pPr marL="0" indent="0" algn="l" defTabSz="1828709" rtl="0" eaLnBrk="1" latinLnBrk="0" hangingPunct="1">
        <a:lnSpc>
          <a:spcPct val="93000"/>
        </a:lnSpc>
        <a:spcBef>
          <a:spcPts val="0"/>
        </a:spcBef>
        <a:buFont typeface="Arial" panose="020B0604020202020204" pitchFamily="34" charset="0"/>
        <a:buNone/>
        <a:tabLst/>
        <a:defRPr sz="4000" kern="1200">
          <a:solidFill>
            <a:schemeClr val="tx1"/>
          </a:solidFill>
          <a:latin typeface="+mn-lt"/>
          <a:ea typeface="+mn-ea"/>
          <a:cs typeface="+mn-cs"/>
        </a:defRPr>
      </a:lvl8pPr>
      <a:lvl9pPr marL="0" indent="0" algn="l" defTabSz="1828709" rtl="0" eaLnBrk="1" latinLnBrk="0" hangingPunct="1">
        <a:lnSpc>
          <a:spcPct val="93000"/>
        </a:lnSpc>
        <a:spcBef>
          <a:spcPts val="0"/>
        </a:spcBef>
        <a:buFont typeface="Arial" panose="020B0604020202020204" pitchFamily="34" charset="0"/>
        <a:buNone/>
        <a:tabLst/>
        <a:defRPr sz="40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userDrawn="1">
          <p15:clr>
            <a:srgbClr val="F26B43"/>
          </p15:clr>
        </p15:guide>
        <p15:guide id="2" pos="7679" userDrawn="1">
          <p15:clr>
            <a:srgbClr val="F26B43"/>
          </p15:clr>
        </p15:guide>
        <p15:guide id="3" orient="horz" pos="480" userDrawn="1">
          <p15:clr>
            <a:srgbClr val="F26B43"/>
          </p15:clr>
        </p15:guide>
        <p15:guide id="4" pos="476" userDrawn="1">
          <p15:clr>
            <a:srgbClr val="F26B43"/>
          </p15:clr>
        </p15:guide>
        <p15:guide id="5" orient="horz" pos="8156" userDrawn="1">
          <p15:clr>
            <a:srgbClr val="F26B43"/>
          </p15:clr>
        </p15:guide>
        <p15:guide id="6" pos="14874" userDrawn="1">
          <p15:clr>
            <a:srgbClr val="F26B43"/>
          </p15:clr>
        </p15:guide>
        <p15:guide id="7" pos="13246" userDrawn="1">
          <p15:clr>
            <a:srgbClr val="F26B43"/>
          </p15:clr>
        </p15:guide>
        <p15:guide id="8" pos="13054" userDrawn="1">
          <p15:clr>
            <a:srgbClr val="F26B43"/>
          </p15:clr>
        </p15:guide>
        <p15:guide id="9" pos="11230" userDrawn="1">
          <p15:clr>
            <a:srgbClr val="F26B43"/>
          </p15:clr>
        </p15:guide>
        <p15:guide id="10" pos="11422" userDrawn="1">
          <p15:clr>
            <a:srgbClr val="F26B43"/>
          </p15:clr>
        </p15:guide>
        <p15:guide id="11" pos="9598" userDrawn="1">
          <p15:clr>
            <a:srgbClr val="F26B43"/>
          </p15:clr>
        </p15:guide>
        <p15:guide id="12" pos="9406" userDrawn="1">
          <p15:clr>
            <a:srgbClr val="F26B43"/>
          </p15:clr>
        </p15:guide>
        <p15:guide id="13" pos="7774" userDrawn="1">
          <p15:clr>
            <a:srgbClr val="F26B43"/>
          </p15:clr>
        </p15:guide>
        <p15:guide id="14" pos="7582" userDrawn="1">
          <p15:clr>
            <a:srgbClr val="F26B43"/>
          </p15:clr>
        </p15:guide>
        <p15:guide id="15" pos="5950" userDrawn="1">
          <p15:clr>
            <a:srgbClr val="F26B43"/>
          </p15:clr>
        </p15:guide>
        <p15:guide id="16" pos="5758" userDrawn="1">
          <p15:clr>
            <a:srgbClr val="F26B43"/>
          </p15:clr>
        </p15:guide>
        <p15:guide id="17" pos="4126" userDrawn="1">
          <p15:clr>
            <a:srgbClr val="F26B43"/>
          </p15:clr>
        </p15:guide>
        <p15:guide id="18" pos="3934" userDrawn="1">
          <p15:clr>
            <a:srgbClr val="F26B43"/>
          </p15:clr>
        </p15:guide>
        <p15:guide id="19" pos="2302" userDrawn="1">
          <p15:clr>
            <a:srgbClr val="F26B43"/>
          </p15:clr>
        </p15:guide>
        <p15:guide id="20" pos="21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www.turn2us.org.uk/"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3892" y="3604188"/>
            <a:ext cx="21928195" cy="7386638"/>
          </a:xfrm>
        </p:spPr>
        <p:txBody>
          <a:bodyPr/>
          <a:lstStyle/>
          <a:p>
            <a:r>
              <a:rPr lang="en-GB" sz="12000" dirty="0"/>
              <a:t>Challenge Poverty Week </a:t>
            </a:r>
            <a:br>
              <a:rPr lang="en-GB" sz="12000" dirty="0"/>
            </a:br>
            <a:r>
              <a:rPr lang="en-GB" sz="12000" dirty="0"/>
              <a:t>2024</a:t>
            </a:r>
            <a:br>
              <a:rPr lang="en-GB" sz="12000" dirty="0"/>
            </a:br>
            <a:br>
              <a:rPr lang="en-GB" sz="12000" dirty="0"/>
            </a:br>
            <a:endParaRPr lang="en-GB" sz="12000" dirty="0"/>
          </a:p>
        </p:txBody>
      </p:sp>
    </p:spTree>
    <p:extLst>
      <p:ext uri="{BB962C8B-B14F-4D97-AF65-F5344CB8AC3E}">
        <p14:creationId xmlns:p14="http://schemas.microsoft.com/office/powerpoint/2010/main" val="213351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p:txBody>
          <a:bodyPr/>
          <a:lstStyle/>
          <a:p>
            <a:fld id="{91D568E7-61F5-D04E-995D-81EF41C01A2A}" type="slidenum">
              <a:rPr lang="en-GB" smtClean="0"/>
              <a:pPr/>
              <a:t>10</a:t>
            </a:fld>
            <a:endParaRPr lang="en-GB"/>
          </a:p>
        </p:txBody>
      </p:sp>
      <p:sp>
        <p:nvSpPr>
          <p:cNvPr id="5" name="Oval 4">
            <a:extLst>
              <a:ext uri="{FF2B5EF4-FFF2-40B4-BE49-F238E27FC236}">
                <a16:creationId xmlns:a16="http://schemas.microsoft.com/office/drawing/2014/main" id="{5F7D2B44-ADE7-B54B-AECD-A2CD51CA6599}"/>
              </a:ext>
            </a:extLst>
          </p:cNvPr>
          <p:cNvSpPr/>
          <p:nvPr/>
        </p:nvSpPr>
        <p:spPr>
          <a:xfrm>
            <a:off x="14568616" y="3131530"/>
            <a:ext cx="7426411" cy="74264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6">
            <a:extLst>
              <a:ext uri="{FF2B5EF4-FFF2-40B4-BE49-F238E27FC236}">
                <a16:creationId xmlns:a16="http://schemas.microsoft.com/office/drawing/2014/main" id="{9B930237-024F-5BBC-C0A2-C21B3F2455D8}"/>
              </a:ext>
            </a:extLst>
          </p:cNvPr>
          <p:cNvSpPr>
            <a:spLocks noGrp="1"/>
          </p:cNvSpPr>
          <p:nvPr>
            <p:ph type="title"/>
          </p:nvPr>
        </p:nvSpPr>
        <p:spPr>
          <a:xfrm>
            <a:off x="770125" y="932183"/>
            <a:ext cx="22850582" cy="2060821"/>
          </a:xfrm>
        </p:spPr>
        <p:txBody>
          <a:bodyPr/>
          <a:lstStyle/>
          <a:p>
            <a:r>
              <a:rPr lang="en-GB" sz="7200" dirty="0">
                <a:solidFill>
                  <a:srgbClr val="E74300"/>
                </a:solidFill>
              </a:rPr>
              <a:t>Help us to shine a light </a:t>
            </a:r>
            <a:br>
              <a:rPr lang="en-GB" sz="7200" dirty="0">
                <a:solidFill>
                  <a:srgbClr val="E74300"/>
                </a:solidFill>
              </a:rPr>
            </a:br>
            <a:r>
              <a:rPr lang="en-GB" sz="7200" dirty="0">
                <a:solidFill>
                  <a:srgbClr val="E74300"/>
                </a:solidFill>
              </a:rPr>
              <a:t>on poverty</a:t>
            </a:r>
          </a:p>
        </p:txBody>
      </p:sp>
      <p:sp>
        <p:nvSpPr>
          <p:cNvPr id="13" name="Content Placeholder 7">
            <a:extLst>
              <a:ext uri="{FF2B5EF4-FFF2-40B4-BE49-F238E27FC236}">
                <a16:creationId xmlns:a16="http://schemas.microsoft.com/office/drawing/2014/main" id="{A59C9F68-1F7F-DCEC-811C-94DB6EC7B814}"/>
              </a:ext>
            </a:extLst>
          </p:cNvPr>
          <p:cNvSpPr>
            <a:spLocks noGrp="1"/>
          </p:cNvSpPr>
          <p:nvPr>
            <p:ph idx="1"/>
          </p:nvPr>
        </p:nvSpPr>
        <p:spPr>
          <a:xfrm>
            <a:off x="770125" y="3628743"/>
            <a:ext cx="10803574" cy="6929198"/>
          </a:xfrm>
        </p:spPr>
        <p:txBody>
          <a:bodyPr/>
          <a:lstStyle/>
          <a:p>
            <a:pPr>
              <a:lnSpc>
                <a:spcPts val="5400"/>
              </a:lnSpc>
            </a:pPr>
            <a:r>
              <a:rPr lang="en-GB" sz="6000" dirty="0"/>
              <a:t>This Challenge Poverty Week, we will be getting bright to raise awareness and shine a light on the issue of UK poverty with Go Orange for Turn2us.</a:t>
            </a:r>
          </a:p>
          <a:p>
            <a:pPr marL="571500" indent="-571500">
              <a:lnSpc>
                <a:spcPts val="5400"/>
              </a:lnSpc>
              <a:buFont typeface="Arial" panose="020B0604020202020204" pitchFamily="34" charset="0"/>
              <a:buChar char="•"/>
            </a:pPr>
            <a:endParaRPr lang="en-GB" sz="6000" dirty="0"/>
          </a:p>
          <a:p>
            <a:pPr marL="571500" indent="-571500">
              <a:lnSpc>
                <a:spcPts val="5400"/>
              </a:lnSpc>
              <a:buFont typeface="Arial" panose="020B0604020202020204" pitchFamily="34" charset="0"/>
              <a:buChar char="•"/>
            </a:pPr>
            <a:r>
              <a:rPr lang="en-GB" sz="6000" dirty="0"/>
              <a:t>Social media</a:t>
            </a:r>
          </a:p>
          <a:p>
            <a:pPr marL="571500" indent="-571500">
              <a:lnSpc>
                <a:spcPts val="5400"/>
              </a:lnSpc>
              <a:buFont typeface="Arial" panose="020B0604020202020204" pitchFamily="34" charset="0"/>
              <a:buChar char="•"/>
            </a:pPr>
            <a:endParaRPr lang="en-GB" sz="6000" dirty="0"/>
          </a:p>
          <a:p>
            <a:pPr marL="571500" indent="-571500">
              <a:lnSpc>
                <a:spcPts val="5400"/>
              </a:lnSpc>
              <a:buFont typeface="Arial" panose="020B0604020202020204" pitchFamily="34" charset="0"/>
              <a:buChar char="•"/>
            </a:pPr>
            <a:r>
              <a:rPr lang="en-GB" sz="6000" dirty="0"/>
              <a:t>Wear something orange</a:t>
            </a:r>
          </a:p>
          <a:p>
            <a:pPr marL="571500" indent="-571500">
              <a:lnSpc>
                <a:spcPts val="5400"/>
              </a:lnSpc>
              <a:buFont typeface="Arial" panose="020B0604020202020204" pitchFamily="34" charset="0"/>
              <a:buChar char="•"/>
            </a:pPr>
            <a:endParaRPr lang="en-GB" sz="6000" dirty="0"/>
          </a:p>
          <a:p>
            <a:pPr marL="571500" indent="-571500">
              <a:lnSpc>
                <a:spcPts val="5400"/>
              </a:lnSpc>
              <a:buFont typeface="Arial" panose="020B0604020202020204" pitchFamily="34" charset="0"/>
              <a:buChar char="•"/>
            </a:pPr>
            <a:r>
              <a:rPr lang="en-GB" sz="6000" dirty="0"/>
              <a:t>Tell your friends and family about the week</a:t>
            </a:r>
          </a:p>
        </p:txBody>
      </p:sp>
      <p:sp>
        <p:nvSpPr>
          <p:cNvPr id="2" name="TextBox 1">
            <a:extLst>
              <a:ext uri="{FF2B5EF4-FFF2-40B4-BE49-F238E27FC236}">
                <a16:creationId xmlns:a16="http://schemas.microsoft.com/office/drawing/2014/main" id="{CEE1CC33-603A-E892-BC9D-BDBE780FA917}"/>
              </a:ext>
            </a:extLst>
          </p:cNvPr>
          <p:cNvSpPr txBox="1"/>
          <p:nvPr/>
        </p:nvSpPr>
        <p:spPr>
          <a:xfrm>
            <a:off x="468923" y="12638360"/>
            <a:ext cx="3352800" cy="730250"/>
          </a:xfrm>
          <a:prstGeom prst="rect">
            <a:avLst/>
          </a:prstGeom>
          <a:solidFill>
            <a:schemeClr val="bg1"/>
          </a:solidFill>
        </p:spPr>
        <p:txBody>
          <a:bodyPr wrap="square" rtlCol="0">
            <a:spAutoFit/>
          </a:bodyPr>
          <a:lstStyle/>
          <a:p>
            <a:endParaRPr lang="en-GB" dirty="0"/>
          </a:p>
        </p:txBody>
      </p:sp>
      <p:pic>
        <p:nvPicPr>
          <p:cNvPr id="7" name="Picture 6" descr="A person in an orange outfit with her arms up&#10;&#10;Description automatically generated">
            <a:extLst>
              <a:ext uri="{FF2B5EF4-FFF2-40B4-BE49-F238E27FC236}">
                <a16:creationId xmlns:a16="http://schemas.microsoft.com/office/drawing/2014/main" id="{349DF6CB-D75F-6783-FA8E-046F4A3ED9B6}"/>
              </a:ext>
            </a:extLst>
          </p:cNvPr>
          <p:cNvPicPr>
            <a:picLocks noChangeAspect="1"/>
          </p:cNvPicPr>
          <p:nvPr/>
        </p:nvPicPr>
        <p:blipFill>
          <a:blip r:embed="rId3"/>
          <a:srcRect l="26713" r="24522"/>
          <a:stretch/>
        </p:blipFill>
        <p:spPr>
          <a:xfrm>
            <a:off x="12191206" y="0"/>
            <a:ext cx="12220066" cy="14044246"/>
          </a:xfrm>
          <a:prstGeom prst="rect">
            <a:avLst/>
          </a:prstGeom>
        </p:spPr>
      </p:pic>
    </p:spTree>
    <p:extLst>
      <p:ext uri="{BB962C8B-B14F-4D97-AF65-F5344CB8AC3E}">
        <p14:creationId xmlns:p14="http://schemas.microsoft.com/office/powerpoint/2010/main" val="2725169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8201759-47BF-B4E1-A5A9-1BA2A5EFFB30}"/>
              </a:ext>
            </a:extLst>
          </p:cNvPr>
          <p:cNvSpPr/>
          <p:nvPr/>
        </p:nvSpPr>
        <p:spPr>
          <a:xfrm>
            <a:off x="0" y="0"/>
            <a:ext cx="24970154" cy="144428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p:txBody>
          <a:bodyPr/>
          <a:lstStyle/>
          <a:p>
            <a:fld id="{91D568E7-61F5-D04E-995D-81EF41C01A2A}" type="slidenum">
              <a:rPr lang="en-GB" smtClean="0"/>
              <a:pPr/>
              <a:t>11</a:t>
            </a:fld>
            <a:endParaRPr lang="en-GB"/>
          </a:p>
        </p:txBody>
      </p:sp>
      <p:sp>
        <p:nvSpPr>
          <p:cNvPr id="5" name="Oval 4">
            <a:extLst>
              <a:ext uri="{FF2B5EF4-FFF2-40B4-BE49-F238E27FC236}">
                <a16:creationId xmlns:a16="http://schemas.microsoft.com/office/drawing/2014/main" id="{5F7D2B44-ADE7-B54B-AECD-A2CD51CA6599}"/>
              </a:ext>
            </a:extLst>
          </p:cNvPr>
          <p:cNvSpPr/>
          <p:nvPr/>
        </p:nvSpPr>
        <p:spPr>
          <a:xfrm>
            <a:off x="14568616" y="3131530"/>
            <a:ext cx="7426411" cy="74264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6">
            <a:extLst>
              <a:ext uri="{FF2B5EF4-FFF2-40B4-BE49-F238E27FC236}">
                <a16:creationId xmlns:a16="http://schemas.microsoft.com/office/drawing/2014/main" id="{9B930237-024F-5BBC-C0A2-C21B3F2455D8}"/>
              </a:ext>
            </a:extLst>
          </p:cNvPr>
          <p:cNvSpPr>
            <a:spLocks noGrp="1"/>
          </p:cNvSpPr>
          <p:nvPr>
            <p:ph type="title"/>
          </p:nvPr>
        </p:nvSpPr>
        <p:spPr>
          <a:xfrm>
            <a:off x="770125" y="932183"/>
            <a:ext cx="22850582" cy="1030410"/>
          </a:xfrm>
        </p:spPr>
        <p:txBody>
          <a:bodyPr/>
          <a:lstStyle/>
          <a:p>
            <a:r>
              <a:rPr lang="en-GB" sz="7200" dirty="0">
                <a:solidFill>
                  <a:srgbClr val="E74300"/>
                </a:solidFill>
              </a:rPr>
              <a:t>Your impact</a:t>
            </a:r>
          </a:p>
        </p:txBody>
      </p:sp>
      <p:sp>
        <p:nvSpPr>
          <p:cNvPr id="13" name="Content Placeholder 7">
            <a:extLst>
              <a:ext uri="{FF2B5EF4-FFF2-40B4-BE49-F238E27FC236}">
                <a16:creationId xmlns:a16="http://schemas.microsoft.com/office/drawing/2014/main" id="{A59C9F68-1F7F-DCEC-811C-94DB6EC7B814}"/>
              </a:ext>
            </a:extLst>
          </p:cNvPr>
          <p:cNvSpPr>
            <a:spLocks noGrp="1"/>
          </p:cNvSpPr>
          <p:nvPr>
            <p:ph idx="1"/>
          </p:nvPr>
        </p:nvSpPr>
        <p:spPr>
          <a:xfrm>
            <a:off x="770125" y="2898666"/>
            <a:ext cx="11421081" cy="6929198"/>
          </a:xfrm>
        </p:spPr>
        <p:txBody>
          <a:bodyPr/>
          <a:lstStyle/>
          <a:p>
            <a:pPr marL="571500" indent="-571500">
              <a:lnSpc>
                <a:spcPts val="5400"/>
              </a:lnSpc>
              <a:buFont typeface="Arial" panose="020B0604020202020204" pitchFamily="34" charset="0"/>
              <a:buChar char="•"/>
            </a:pPr>
            <a:r>
              <a:rPr lang="en-GB" sz="5400" b="1" dirty="0">
                <a:solidFill>
                  <a:srgbClr val="FF0000"/>
                </a:solidFill>
              </a:rPr>
              <a:t>£25 </a:t>
            </a:r>
            <a:r>
              <a:rPr lang="en-GB" sz="5400" dirty="0"/>
              <a:t>could help 5 families who are experiencing financial insecurity to receive vital information and support via our helpline during a challenging time.</a:t>
            </a:r>
          </a:p>
          <a:p>
            <a:pPr marL="571500" indent="-571500">
              <a:lnSpc>
                <a:spcPts val="5400"/>
              </a:lnSpc>
              <a:buFont typeface="Arial" panose="020B0604020202020204" pitchFamily="34" charset="0"/>
              <a:buChar char="•"/>
            </a:pPr>
            <a:endParaRPr lang="en-GB" sz="5400" dirty="0"/>
          </a:p>
          <a:p>
            <a:pPr marL="571500" indent="-571500">
              <a:lnSpc>
                <a:spcPts val="5400"/>
              </a:lnSpc>
              <a:buFont typeface="Arial" panose="020B0604020202020204" pitchFamily="34" charset="0"/>
              <a:buChar char="•"/>
            </a:pPr>
            <a:r>
              <a:rPr lang="en-GB" sz="5400" b="1" dirty="0">
                <a:solidFill>
                  <a:srgbClr val="FF0000"/>
                </a:solidFill>
              </a:rPr>
              <a:t>£100 </a:t>
            </a:r>
            <a:r>
              <a:rPr lang="en-GB" sz="5400" dirty="0"/>
              <a:t>can help cover a week’s worth of groceries for a family struggling to keep food in the table.</a:t>
            </a:r>
          </a:p>
          <a:p>
            <a:pPr marL="571500" indent="-571500">
              <a:lnSpc>
                <a:spcPts val="5400"/>
              </a:lnSpc>
              <a:buFont typeface="Arial" panose="020B0604020202020204" pitchFamily="34" charset="0"/>
              <a:buChar char="•"/>
            </a:pPr>
            <a:endParaRPr lang="en-GB" sz="5400" dirty="0"/>
          </a:p>
          <a:p>
            <a:pPr marL="571500" indent="-571500">
              <a:lnSpc>
                <a:spcPts val="5400"/>
              </a:lnSpc>
              <a:buFont typeface="Arial" panose="020B0604020202020204" pitchFamily="34" charset="0"/>
              <a:buChar char="•"/>
            </a:pPr>
            <a:r>
              <a:rPr lang="en-GB" sz="5400" b="1" dirty="0">
                <a:solidFill>
                  <a:srgbClr val="FF0000"/>
                </a:solidFill>
              </a:rPr>
              <a:t>£250</a:t>
            </a:r>
            <a:r>
              <a:rPr lang="en-GB" sz="5400" dirty="0"/>
              <a:t> could provide a grant to help towards paying the rent for two weeks, keeping a roof over the head of someone in need.</a:t>
            </a:r>
          </a:p>
        </p:txBody>
      </p:sp>
      <p:pic>
        <p:nvPicPr>
          <p:cNvPr id="3" name="Picture 2" descr="A group of people in orange shirts&#10;&#10;Description automatically generated">
            <a:extLst>
              <a:ext uri="{FF2B5EF4-FFF2-40B4-BE49-F238E27FC236}">
                <a16:creationId xmlns:a16="http://schemas.microsoft.com/office/drawing/2014/main" id="{7FA07B57-6320-576D-F8F4-5FA2B90E016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3575323" y="-1"/>
            <a:ext cx="11394831" cy="14442831"/>
          </a:xfrm>
          <a:prstGeom prst="rect">
            <a:avLst/>
          </a:prstGeom>
        </p:spPr>
      </p:pic>
    </p:spTree>
    <p:extLst>
      <p:ext uri="{BB962C8B-B14F-4D97-AF65-F5344CB8AC3E}">
        <p14:creationId xmlns:p14="http://schemas.microsoft.com/office/powerpoint/2010/main" val="3843185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8201759-47BF-B4E1-A5A9-1BA2A5EFFB30}"/>
              </a:ext>
            </a:extLst>
          </p:cNvPr>
          <p:cNvSpPr/>
          <p:nvPr/>
        </p:nvSpPr>
        <p:spPr>
          <a:xfrm>
            <a:off x="0" y="0"/>
            <a:ext cx="24970154" cy="144428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p:txBody>
          <a:bodyPr/>
          <a:lstStyle/>
          <a:p>
            <a:fld id="{91D568E7-61F5-D04E-995D-81EF41C01A2A}" type="slidenum">
              <a:rPr lang="en-GB" smtClean="0"/>
              <a:pPr/>
              <a:t>12</a:t>
            </a:fld>
            <a:endParaRPr lang="en-GB"/>
          </a:p>
        </p:txBody>
      </p:sp>
      <p:sp>
        <p:nvSpPr>
          <p:cNvPr id="5" name="Oval 4">
            <a:extLst>
              <a:ext uri="{FF2B5EF4-FFF2-40B4-BE49-F238E27FC236}">
                <a16:creationId xmlns:a16="http://schemas.microsoft.com/office/drawing/2014/main" id="{5F7D2B44-ADE7-B54B-AECD-A2CD51CA6599}"/>
              </a:ext>
            </a:extLst>
          </p:cNvPr>
          <p:cNvSpPr/>
          <p:nvPr/>
        </p:nvSpPr>
        <p:spPr>
          <a:xfrm>
            <a:off x="14568616" y="3131530"/>
            <a:ext cx="7426411" cy="74264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6">
            <a:extLst>
              <a:ext uri="{FF2B5EF4-FFF2-40B4-BE49-F238E27FC236}">
                <a16:creationId xmlns:a16="http://schemas.microsoft.com/office/drawing/2014/main" id="{9B930237-024F-5BBC-C0A2-C21B3F2455D8}"/>
              </a:ext>
            </a:extLst>
          </p:cNvPr>
          <p:cNvSpPr>
            <a:spLocks noGrp="1"/>
          </p:cNvSpPr>
          <p:nvPr>
            <p:ph type="title"/>
          </p:nvPr>
        </p:nvSpPr>
        <p:spPr>
          <a:xfrm>
            <a:off x="770125" y="932183"/>
            <a:ext cx="22850582" cy="1030410"/>
          </a:xfrm>
        </p:spPr>
        <p:txBody>
          <a:bodyPr/>
          <a:lstStyle/>
          <a:p>
            <a:r>
              <a:rPr lang="en-GB" sz="7200" dirty="0">
                <a:solidFill>
                  <a:srgbClr val="E74300"/>
                </a:solidFill>
              </a:rPr>
              <a:t>Thank you</a:t>
            </a:r>
          </a:p>
        </p:txBody>
      </p:sp>
      <p:sp>
        <p:nvSpPr>
          <p:cNvPr id="13" name="Content Placeholder 7">
            <a:extLst>
              <a:ext uri="{FF2B5EF4-FFF2-40B4-BE49-F238E27FC236}">
                <a16:creationId xmlns:a16="http://schemas.microsoft.com/office/drawing/2014/main" id="{A59C9F68-1F7F-DCEC-811C-94DB6EC7B814}"/>
              </a:ext>
            </a:extLst>
          </p:cNvPr>
          <p:cNvSpPr>
            <a:spLocks noGrp="1"/>
          </p:cNvSpPr>
          <p:nvPr>
            <p:ph idx="1"/>
          </p:nvPr>
        </p:nvSpPr>
        <p:spPr>
          <a:xfrm>
            <a:off x="770125" y="4293547"/>
            <a:ext cx="12500399" cy="6929198"/>
          </a:xfrm>
        </p:spPr>
        <p:txBody>
          <a:bodyPr/>
          <a:lstStyle/>
          <a:p>
            <a:pPr>
              <a:lnSpc>
                <a:spcPts val="5400"/>
              </a:lnSpc>
            </a:pPr>
            <a:r>
              <a:rPr lang="en-GB" sz="5400" dirty="0"/>
              <a:t>By learning more about financial </a:t>
            </a:r>
          </a:p>
          <a:p>
            <a:pPr>
              <a:lnSpc>
                <a:spcPts val="5400"/>
              </a:lnSpc>
            </a:pPr>
            <a:r>
              <a:rPr lang="en-GB" sz="5400" dirty="0"/>
              <a:t>insecurity and showing your </a:t>
            </a:r>
          </a:p>
          <a:p>
            <a:pPr>
              <a:lnSpc>
                <a:spcPts val="5400"/>
              </a:lnSpc>
            </a:pPr>
            <a:r>
              <a:rPr lang="en-GB" sz="5400" dirty="0"/>
              <a:t>support, you truly are making a big </a:t>
            </a:r>
          </a:p>
          <a:p>
            <a:pPr>
              <a:lnSpc>
                <a:spcPts val="5400"/>
              </a:lnSpc>
            </a:pPr>
            <a:r>
              <a:rPr lang="en-GB" sz="5400" dirty="0"/>
              <a:t>difference to people and families </a:t>
            </a:r>
          </a:p>
          <a:p>
            <a:pPr>
              <a:lnSpc>
                <a:spcPts val="5400"/>
              </a:lnSpc>
            </a:pPr>
            <a:r>
              <a:rPr lang="en-GB" sz="5400" dirty="0"/>
              <a:t>who are living with poverty in </a:t>
            </a:r>
          </a:p>
          <a:p>
            <a:pPr>
              <a:lnSpc>
                <a:spcPts val="5400"/>
              </a:lnSpc>
            </a:pPr>
            <a:r>
              <a:rPr lang="en-GB" sz="5400" dirty="0"/>
              <a:t>the UK.</a:t>
            </a:r>
          </a:p>
          <a:p>
            <a:pPr>
              <a:lnSpc>
                <a:spcPts val="5400"/>
              </a:lnSpc>
            </a:pPr>
            <a:endParaRPr lang="en-GB" sz="5400" dirty="0"/>
          </a:p>
          <a:p>
            <a:pPr>
              <a:lnSpc>
                <a:spcPts val="5400"/>
              </a:lnSpc>
            </a:pPr>
            <a:endParaRPr lang="en-GB" sz="5400" dirty="0"/>
          </a:p>
          <a:p>
            <a:pPr>
              <a:lnSpc>
                <a:spcPts val="5400"/>
              </a:lnSpc>
            </a:pPr>
            <a:r>
              <a:rPr lang="en-GB" sz="5400" dirty="0"/>
              <a:t>www.turn2us.org.uk</a:t>
            </a:r>
          </a:p>
        </p:txBody>
      </p:sp>
      <p:pic>
        <p:nvPicPr>
          <p:cNvPr id="3" name="Picture 2" descr="A person in orange jumpsuit jumping in the air&#10;&#10;Description automatically generated">
            <a:extLst>
              <a:ext uri="{FF2B5EF4-FFF2-40B4-BE49-F238E27FC236}">
                <a16:creationId xmlns:a16="http://schemas.microsoft.com/office/drawing/2014/main" id="{9907F0F0-1186-E539-067A-81AC0BAC7E79}"/>
              </a:ext>
            </a:extLst>
          </p:cNvPr>
          <p:cNvPicPr>
            <a:picLocks noChangeAspect="1"/>
          </p:cNvPicPr>
          <p:nvPr/>
        </p:nvPicPr>
        <p:blipFill>
          <a:blip r:embed="rId3"/>
          <a:srcRect l="14953" r="15429"/>
          <a:stretch/>
        </p:blipFill>
        <p:spPr>
          <a:xfrm>
            <a:off x="11652347" y="0"/>
            <a:ext cx="13348605" cy="14442831"/>
          </a:xfrm>
          <a:prstGeom prst="rect">
            <a:avLst/>
          </a:prstGeom>
        </p:spPr>
      </p:pic>
    </p:spTree>
    <p:extLst>
      <p:ext uri="{BB962C8B-B14F-4D97-AF65-F5344CB8AC3E}">
        <p14:creationId xmlns:p14="http://schemas.microsoft.com/office/powerpoint/2010/main" val="3214389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61893" y="747893"/>
            <a:ext cx="22850582" cy="1030410"/>
          </a:xfrm>
        </p:spPr>
        <p:txBody>
          <a:bodyPr/>
          <a:lstStyle/>
          <a:p>
            <a:r>
              <a:rPr lang="en-GB" sz="7200" dirty="0">
                <a:solidFill>
                  <a:srgbClr val="E74300"/>
                </a:solidFill>
              </a:rPr>
              <a:t>What is poverty?</a:t>
            </a:r>
          </a:p>
        </p:txBody>
      </p:sp>
      <p:sp>
        <p:nvSpPr>
          <p:cNvPr id="8" name="Content Placeholder 7">
            <a:extLst>
              <a:ext uri="{FF2B5EF4-FFF2-40B4-BE49-F238E27FC236}">
                <a16:creationId xmlns:a16="http://schemas.microsoft.com/office/drawing/2014/main" id="{57C1A011-E377-7041-9AFB-42B6A72A6E27}"/>
              </a:ext>
            </a:extLst>
          </p:cNvPr>
          <p:cNvSpPr>
            <a:spLocks noGrp="1"/>
          </p:cNvSpPr>
          <p:nvPr>
            <p:ph idx="1"/>
          </p:nvPr>
        </p:nvSpPr>
        <p:spPr>
          <a:xfrm>
            <a:off x="761893" y="2589796"/>
            <a:ext cx="11523892" cy="6929198"/>
          </a:xfrm>
        </p:spPr>
        <p:txBody>
          <a:bodyPr/>
          <a:lstStyle/>
          <a:p>
            <a:pPr>
              <a:lnSpc>
                <a:spcPts val="5400"/>
              </a:lnSpc>
              <a:spcBef>
                <a:spcPts val="1500"/>
              </a:spcBef>
              <a:spcAft>
                <a:spcPts val="1500"/>
              </a:spcAft>
            </a:pPr>
            <a:r>
              <a:rPr lang="en-GB" sz="6000" dirty="0"/>
              <a:t>There are many different types of levels of poverty including:</a:t>
            </a:r>
          </a:p>
          <a:p>
            <a:pPr marL="857250" indent="-857250">
              <a:lnSpc>
                <a:spcPts val="5400"/>
              </a:lnSpc>
              <a:spcBef>
                <a:spcPts val="1500"/>
              </a:spcBef>
              <a:spcAft>
                <a:spcPts val="1500"/>
              </a:spcAft>
              <a:buFont typeface="Arial" panose="020B0604020202020204" pitchFamily="34" charset="0"/>
              <a:buChar char="•"/>
            </a:pPr>
            <a:endParaRPr lang="en-GB" sz="6000" dirty="0"/>
          </a:p>
          <a:p>
            <a:pPr marL="857250" indent="-857250">
              <a:lnSpc>
                <a:spcPts val="5400"/>
              </a:lnSpc>
              <a:spcBef>
                <a:spcPts val="1500"/>
              </a:spcBef>
              <a:spcAft>
                <a:spcPts val="1500"/>
              </a:spcAft>
              <a:buFont typeface="Arial" panose="020B0604020202020204" pitchFamily="34" charset="0"/>
              <a:buChar char="•"/>
            </a:pPr>
            <a:r>
              <a:rPr lang="en-GB" sz="6000" dirty="0"/>
              <a:t>Food poverty</a:t>
            </a:r>
          </a:p>
          <a:p>
            <a:pPr marL="857250" indent="-857250">
              <a:lnSpc>
                <a:spcPts val="5400"/>
              </a:lnSpc>
              <a:spcBef>
                <a:spcPts val="1500"/>
              </a:spcBef>
              <a:spcAft>
                <a:spcPts val="1500"/>
              </a:spcAft>
              <a:buFont typeface="Arial" panose="020B0604020202020204" pitchFamily="34" charset="0"/>
              <a:buChar char="•"/>
            </a:pPr>
            <a:r>
              <a:rPr lang="en-GB" sz="6000" dirty="0"/>
              <a:t>Fuel poverty</a:t>
            </a:r>
          </a:p>
          <a:p>
            <a:pPr marL="857250" indent="-857250">
              <a:lnSpc>
                <a:spcPts val="5400"/>
              </a:lnSpc>
              <a:spcBef>
                <a:spcPts val="1500"/>
              </a:spcBef>
              <a:spcAft>
                <a:spcPts val="1500"/>
              </a:spcAft>
              <a:buFont typeface="Arial" panose="020B0604020202020204" pitchFamily="34" charset="0"/>
              <a:buChar char="•"/>
            </a:pPr>
            <a:r>
              <a:rPr lang="en-GB" sz="6000" dirty="0"/>
              <a:t>Child poverty</a:t>
            </a:r>
          </a:p>
          <a:p>
            <a:pPr marL="857250" indent="-857250">
              <a:lnSpc>
                <a:spcPts val="5400"/>
              </a:lnSpc>
              <a:spcBef>
                <a:spcPts val="1500"/>
              </a:spcBef>
              <a:spcAft>
                <a:spcPts val="1500"/>
              </a:spcAft>
              <a:buFont typeface="Arial" panose="020B0604020202020204" pitchFamily="34" charset="0"/>
              <a:buChar char="•"/>
            </a:pPr>
            <a:r>
              <a:rPr lang="en-GB" sz="6000" dirty="0"/>
              <a:t>Relative poverty</a:t>
            </a:r>
          </a:p>
          <a:p>
            <a:pPr marL="857250" indent="-857250">
              <a:lnSpc>
                <a:spcPts val="5400"/>
              </a:lnSpc>
              <a:spcBef>
                <a:spcPts val="1500"/>
              </a:spcBef>
              <a:spcAft>
                <a:spcPts val="1500"/>
              </a:spcAft>
              <a:buFont typeface="Arial" panose="020B0604020202020204" pitchFamily="34" charset="0"/>
              <a:buChar char="•"/>
            </a:pPr>
            <a:r>
              <a:rPr lang="en-GB" sz="6000" dirty="0"/>
              <a:t>Absolute poverty</a:t>
            </a:r>
          </a:p>
          <a:p>
            <a:pPr>
              <a:lnSpc>
                <a:spcPts val="5400"/>
              </a:lnSpc>
            </a:pPr>
            <a:endParaRPr lang="en-GB" sz="4000" dirty="0"/>
          </a:p>
          <a:p>
            <a:pPr>
              <a:lnSpc>
                <a:spcPts val="5400"/>
              </a:lnSpc>
            </a:pPr>
            <a:r>
              <a:rPr lang="en-GB" sz="4000" dirty="0"/>
              <a:t>This is not an exhaustive list.</a:t>
            </a:r>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2</a:t>
            </a:fld>
            <a:endParaRPr lang="en-GB"/>
          </a:p>
        </p:txBody>
      </p:sp>
      <p:pic>
        <p:nvPicPr>
          <p:cNvPr id="3" name="Picture 2" descr="A person in a grocery store&#10;&#10;Description automatically generated">
            <a:extLst>
              <a:ext uri="{FF2B5EF4-FFF2-40B4-BE49-F238E27FC236}">
                <a16:creationId xmlns:a16="http://schemas.microsoft.com/office/drawing/2014/main" id="{CF7B8EE0-B968-29C1-21A2-8D04E278DF9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2178159" y="0"/>
            <a:ext cx="12194424" cy="13757320"/>
          </a:xfrm>
          <a:prstGeom prst="rect">
            <a:avLst/>
          </a:prstGeom>
        </p:spPr>
      </p:pic>
    </p:spTree>
    <p:extLst>
      <p:ext uri="{BB962C8B-B14F-4D97-AF65-F5344CB8AC3E}">
        <p14:creationId xmlns:p14="http://schemas.microsoft.com/office/powerpoint/2010/main" val="3910036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70125" y="1263098"/>
            <a:ext cx="22850582" cy="1030410"/>
          </a:xfrm>
        </p:spPr>
        <p:txBody>
          <a:bodyPr/>
          <a:lstStyle/>
          <a:p>
            <a:r>
              <a:rPr lang="en-GB" sz="7200" dirty="0">
                <a:solidFill>
                  <a:srgbClr val="E74300"/>
                </a:solidFill>
              </a:rPr>
              <a:t>Question</a:t>
            </a:r>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3</a:t>
            </a:fld>
            <a:endParaRPr lang="en-GB"/>
          </a:p>
        </p:txBody>
      </p:sp>
      <p:sp>
        <p:nvSpPr>
          <p:cNvPr id="2" name="Content Placeholder 7">
            <a:extLst>
              <a:ext uri="{FF2B5EF4-FFF2-40B4-BE49-F238E27FC236}">
                <a16:creationId xmlns:a16="http://schemas.microsoft.com/office/drawing/2014/main" id="{469D5BB4-6729-3481-BF40-CBC1E0152D6D}"/>
              </a:ext>
            </a:extLst>
          </p:cNvPr>
          <p:cNvSpPr>
            <a:spLocks noGrp="1"/>
          </p:cNvSpPr>
          <p:nvPr>
            <p:ph idx="1"/>
          </p:nvPr>
        </p:nvSpPr>
        <p:spPr>
          <a:xfrm>
            <a:off x="761893" y="3392954"/>
            <a:ext cx="11523892" cy="6929198"/>
          </a:xfrm>
        </p:spPr>
        <p:txBody>
          <a:bodyPr/>
          <a:lstStyle/>
          <a:p>
            <a:pPr>
              <a:lnSpc>
                <a:spcPct val="100000"/>
              </a:lnSpc>
              <a:spcBef>
                <a:spcPts val="1500"/>
              </a:spcBef>
              <a:spcAft>
                <a:spcPts val="1500"/>
              </a:spcAft>
            </a:pPr>
            <a:r>
              <a:rPr lang="en-GB" sz="6000" b="1" dirty="0"/>
              <a:t>1. How common do you think it is to  live with poverty in the UK?</a:t>
            </a:r>
          </a:p>
          <a:p>
            <a:pPr>
              <a:lnSpc>
                <a:spcPct val="100000"/>
              </a:lnSpc>
              <a:spcBef>
                <a:spcPts val="1500"/>
              </a:spcBef>
              <a:spcAft>
                <a:spcPts val="1500"/>
              </a:spcAft>
            </a:pPr>
            <a:endParaRPr lang="en-GB" sz="6000" b="1" dirty="0"/>
          </a:p>
          <a:p>
            <a:pPr>
              <a:lnSpc>
                <a:spcPct val="100000"/>
              </a:lnSpc>
              <a:spcBef>
                <a:spcPts val="1500"/>
              </a:spcBef>
              <a:spcAft>
                <a:spcPts val="1500"/>
              </a:spcAft>
            </a:pPr>
            <a:r>
              <a:rPr lang="en-GB" sz="6000" b="1" dirty="0"/>
              <a:t>2. Do you think children are more or less likely to live with poverty than adults?</a:t>
            </a:r>
            <a:endParaRPr lang="en-GB" sz="4000" b="1" dirty="0"/>
          </a:p>
        </p:txBody>
      </p:sp>
      <p:pic>
        <p:nvPicPr>
          <p:cNvPr id="8" name="Picture Placeholder 7" descr="A person reading a piece of paper&#10;&#10;Description automatically generated">
            <a:extLst>
              <a:ext uri="{FF2B5EF4-FFF2-40B4-BE49-F238E27FC236}">
                <a16:creationId xmlns:a16="http://schemas.microsoft.com/office/drawing/2014/main" id="{3708967D-D36E-B2B2-24ED-27CA301FD895}"/>
              </a:ext>
            </a:extLst>
          </p:cNvPr>
          <p:cNvPicPr>
            <a:picLocks noGrp="1" noChangeAspect="1"/>
          </p:cNvPicPr>
          <p:nvPr>
            <p:ph type="pic" sz="quarter" idx="11"/>
          </p:nvPr>
        </p:nvPicPr>
        <p:blipFill>
          <a:blip r:embed="rId3"/>
          <a:srcRect l="20359" r="20359"/>
          <a:stretch>
            <a:fillRect/>
          </a:stretch>
        </p:blipFill>
        <p:spPr>
          <a:xfrm>
            <a:off x="13360297" y="893"/>
            <a:ext cx="12194424" cy="13715107"/>
          </a:xfrm>
        </p:spPr>
      </p:pic>
    </p:spTree>
    <p:extLst>
      <p:ext uri="{BB962C8B-B14F-4D97-AF65-F5344CB8AC3E}">
        <p14:creationId xmlns:p14="http://schemas.microsoft.com/office/powerpoint/2010/main" val="3134119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Placeholder 75">
            <a:extLst>
              <a:ext uri="{FF2B5EF4-FFF2-40B4-BE49-F238E27FC236}">
                <a16:creationId xmlns:a16="http://schemas.microsoft.com/office/drawing/2014/main" id="{C96C27D6-44EC-4348-880B-C2AB195C1071}"/>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12938266" y="0"/>
            <a:ext cx="12194424" cy="13715107"/>
          </a:xfrm>
        </p:spPr>
      </p:pic>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61893" y="747893"/>
            <a:ext cx="22850582" cy="1030410"/>
          </a:xfrm>
        </p:spPr>
        <p:txBody>
          <a:bodyPr/>
          <a:lstStyle/>
          <a:p>
            <a:r>
              <a:rPr lang="en-GB" sz="7200" dirty="0">
                <a:solidFill>
                  <a:srgbClr val="E74300"/>
                </a:solidFill>
              </a:rPr>
              <a:t>What affects poverty?</a:t>
            </a:r>
          </a:p>
        </p:txBody>
      </p:sp>
      <p:sp>
        <p:nvSpPr>
          <p:cNvPr id="8" name="Content Placeholder 7">
            <a:extLst>
              <a:ext uri="{FF2B5EF4-FFF2-40B4-BE49-F238E27FC236}">
                <a16:creationId xmlns:a16="http://schemas.microsoft.com/office/drawing/2014/main" id="{57C1A011-E377-7041-9AFB-42B6A72A6E27}"/>
              </a:ext>
            </a:extLst>
          </p:cNvPr>
          <p:cNvSpPr>
            <a:spLocks noGrp="1"/>
          </p:cNvSpPr>
          <p:nvPr>
            <p:ph idx="1"/>
          </p:nvPr>
        </p:nvSpPr>
        <p:spPr>
          <a:xfrm>
            <a:off x="761893" y="2526196"/>
            <a:ext cx="11523892" cy="6929198"/>
          </a:xfrm>
        </p:spPr>
        <p:txBody>
          <a:bodyPr/>
          <a:lstStyle/>
          <a:p>
            <a:pPr>
              <a:lnSpc>
                <a:spcPts val="6000"/>
              </a:lnSpc>
              <a:spcBef>
                <a:spcPts val="1500"/>
              </a:spcBef>
              <a:spcAft>
                <a:spcPts val="1500"/>
              </a:spcAft>
            </a:pPr>
            <a:r>
              <a:rPr lang="en-GB" sz="6000" dirty="0"/>
              <a:t>We know that unfortunately, some people are more likely to be affected by poverty than others. This includes:</a:t>
            </a:r>
          </a:p>
          <a:p>
            <a:pPr marL="857250" indent="-857250">
              <a:lnSpc>
                <a:spcPts val="6000"/>
              </a:lnSpc>
              <a:spcBef>
                <a:spcPts val="1500"/>
              </a:spcBef>
              <a:spcAft>
                <a:spcPts val="1500"/>
              </a:spcAft>
              <a:buFont typeface="Arial" panose="020B0604020202020204" pitchFamily="34" charset="0"/>
              <a:buChar char="•"/>
            </a:pPr>
            <a:r>
              <a:rPr lang="en-GB" sz="6000" dirty="0"/>
              <a:t>Women </a:t>
            </a:r>
          </a:p>
          <a:p>
            <a:pPr marL="857250" indent="-857250">
              <a:lnSpc>
                <a:spcPts val="6000"/>
              </a:lnSpc>
              <a:spcBef>
                <a:spcPts val="1500"/>
              </a:spcBef>
              <a:spcAft>
                <a:spcPts val="1500"/>
              </a:spcAft>
              <a:buFont typeface="Arial" panose="020B0604020202020204" pitchFamily="34" charset="0"/>
              <a:buChar char="•"/>
            </a:pPr>
            <a:r>
              <a:rPr lang="en-GB" sz="6000" dirty="0"/>
              <a:t>Larger families</a:t>
            </a:r>
          </a:p>
          <a:p>
            <a:pPr marL="857250" indent="-857250">
              <a:lnSpc>
                <a:spcPts val="6000"/>
              </a:lnSpc>
              <a:spcBef>
                <a:spcPts val="1500"/>
              </a:spcBef>
              <a:spcAft>
                <a:spcPts val="1500"/>
              </a:spcAft>
              <a:buFont typeface="Arial" panose="020B0604020202020204" pitchFamily="34" charset="0"/>
              <a:buChar char="•"/>
            </a:pPr>
            <a:r>
              <a:rPr lang="en-GB" sz="6000" dirty="0"/>
              <a:t>People from minority ethnic groups </a:t>
            </a:r>
          </a:p>
          <a:p>
            <a:pPr marL="857250" indent="-857250">
              <a:lnSpc>
                <a:spcPts val="6000"/>
              </a:lnSpc>
              <a:spcBef>
                <a:spcPts val="1500"/>
              </a:spcBef>
              <a:spcAft>
                <a:spcPts val="1500"/>
              </a:spcAft>
              <a:buFont typeface="Arial" panose="020B0604020202020204" pitchFamily="34" charset="0"/>
              <a:buChar char="•"/>
            </a:pPr>
            <a:r>
              <a:rPr lang="en-GB" sz="6000" dirty="0"/>
              <a:t>People living with a disability </a:t>
            </a:r>
          </a:p>
          <a:p>
            <a:pPr marL="857250" indent="-857250">
              <a:lnSpc>
                <a:spcPts val="6000"/>
              </a:lnSpc>
              <a:spcBef>
                <a:spcPts val="1500"/>
              </a:spcBef>
              <a:spcAft>
                <a:spcPts val="1500"/>
              </a:spcAft>
              <a:buFont typeface="Arial" panose="020B0604020202020204" pitchFamily="34" charset="0"/>
              <a:buChar char="•"/>
            </a:pPr>
            <a:r>
              <a:rPr lang="en-GB" sz="6000" dirty="0"/>
              <a:t>Informal carers </a:t>
            </a:r>
          </a:p>
          <a:p>
            <a:pPr marL="457200" indent="-457200">
              <a:lnSpc>
                <a:spcPts val="5400"/>
              </a:lnSpc>
              <a:buFont typeface="Arial" panose="020B0604020202020204" pitchFamily="34" charset="0"/>
              <a:buChar char="•"/>
            </a:pPr>
            <a:endParaRPr lang="en-GB" sz="4000" dirty="0"/>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4</a:t>
            </a:fld>
            <a:endParaRPr lang="en-GB"/>
          </a:p>
        </p:txBody>
      </p:sp>
    </p:spTree>
    <p:extLst>
      <p:ext uri="{BB962C8B-B14F-4D97-AF65-F5344CB8AC3E}">
        <p14:creationId xmlns:p14="http://schemas.microsoft.com/office/powerpoint/2010/main" val="25389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5</a:t>
            </a:fld>
            <a:endParaRPr lang="en-GB"/>
          </a:p>
        </p:txBody>
      </p:sp>
      <p:pic>
        <p:nvPicPr>
          <p:cNvPr id="3" name="Picture 2">
            <a:extLst>
              <a:ext uri="{FF2B5EF4-FFF2-40B4-BE49-F238E27FC236}">
                <a16:creationId xmlns:a16="http://schemas.microsoft.com/office/drawing/2014/main" id="{AF97EF3E-B212-F3D0-8A75-4EC1EF3F5278}"/>
              </a:ext>
            </a:extLst>
          </p:cNvPr>
          <p:cNvPicPr>
            <a:picLocks noChangeAspect="1"/>
          </p:cNvPicPr>
          <p:nvPr/>
        </p:nvPicPr>
        <p:blipFill>
          <a:blip r:embed="rId3"/>
          <a:stretch>
            <a:fillRect/>
          </a:stretch>
        </p:blipFill>
        <p:spPr>
          <a:xfrm>
            <a:off x="4341435" y="0"/>
            <a:ext cx="15699543" cy="13715999"/>
          </a:xfrm>
          <a:prstGeom prst="rect">
            <a:avLst/>
          </a:prstGeom>
        </p:spPr>
      </p:pic>
    </p:spTree>
    <p:extLst>
      <p:ext uri="{BB962C8B-B14F-4D97-AF65-F5344CB8AC3E}">
        <p14:creationId xmlns:p14="http://schemas.microsoft.com/office/powerpoint/2010/main" val="1950041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61893" y="747893"/>
            <a:ext cx="22850582" cy="1030410"/>
          </a:xfrm>
        </p:spPr>
        <p:txBody>
          <a:bodyPr/>
          <a:lstStyle/>
          <a:p>
            <a:r>
              <a:rPr lang="en-GB" sz="7200" dirty="0">
                <a:solidFill>
                  <a:srgbClr val="E74300"/>
                </a:solidFill>
              </a:rPr>
              <a:t>Poverty in the UK</a:t>
            </a:r>
          </a:p>
        </p:txBody>
      </p:sp>
      <p:sp>
        <p:nvSpPr>
          <p:cNvPr id="8" name="Content Placeholder 7">
            <a:extLst>
              <a:ext uri="{FF2B5EF4-FFF2-40B4-BE49-F238E27FC236}">
                <a16:creationId xmlns:a16="http://schemas.microsoft.com/office/drawing/2014/main" id="{57C1A011-E377-7041-9AFB-42B6A72A6E27}"/>
              </a:ext>
            </a:extLst>
          </p:cNvPr>
          <p:cNvSpPr>
            <a:spLocks noGrp="1"/>
          </p:cNvSpPr>
          <p:nvPr>
            <p:ph idx="1"/>
          </p:nvPr>
        </p:nvSpPr>
        <p:spPr>
          <a:xfrm>
            <a:off x="761893" y="2566350"/>
            <a:ext cx="11523892" cy="6929198"/>
          </a:xfrm>
        </p:spPr>
        <p:txBody>
          <a:bodyPr/>
          <a:lstStyle/>
          <a:p>
            <a:pPr>
              <a:lnSpc>
                <a:spcPts val="6000"/>
              </a:lnSpc>
              <a:spcBef>
                <a:spcPts val="1500"/>
              </a:spcBef>
              <a:spcAft>
                <a:spcPts val="1500"/>
              </a:spcAft>
            </a:pPr>
            <a:r>
              <a:rPr lang="en-GB" sz="6000" dirty="0"/>
              <a:t>Whilst many people in the UK are living with poverty, it is often not the case that the person has done anything wrong or made a bad decision. </a:t>
            </a:r>
          </a:p>
          <a:p>
            <a:pPr>
              <a:lnSpc>
                <a:spcPts val="6000"/>
              </a:lnSpc>
              <a:spcBef>
                <a:spcPts val="1500"/>
              </a:spcBef>
              <a:spcAft>
                <a:spcPts val="1500"/>
              </a:spcAft>
            </a:pPr>
            <a:endParaRPr lang="en-GB" sz="6000" dirty="0"/>
          </a:p>
          <a:p>
            <a:pPr>
              <a:lnSpc>
                <a:spcPts val="6000"/>
              </a:lnSpc>
              <a:spcBef>
                <a:spcPts val="1500"/>
              </a:spcBef>
              <a:spcAft>
                <a:spcPts val="1500"/>
              </a:spcAft>
            </a:pPr>
            <a:r>
              <a:rPr lang="en-GB" sz="6000" dirty="0"/>
              <a:t>Discrimination, the breakdown of a relationship and not receiving enough or the correct support are some of the factors which can cause families to be affected by poverty. </a:t>
            </a:r>
          </a:p>
          <a:p>
            <a:pPr>
              <a:lnSpc>
                <a:spcPts val="6000"/>
              </a:lnSpc>
              <a:spcBef>
                <a:spcPts val="1500"/>
              </a:spcBef>
              <a:spcAft>
                <a:spcPts val="1500"/>
              </a:spcAft>
            </a:pPr>
            <a:r>
              <a:rPr lang="en-GB" sz="6000" dirty="0">
                <a:hlinkClick r:id="rId3"/>
              </a:rPr>
              <a:t>www.turn2us.org.uk</a:t>
            </a:r>
            <a:r>
              <a:rPr lang="en-GB" sz="6000" dirty="0"/>
              <a:t> </a:t>
            </a:r>
          </a:p>
          <a:p>
            <a:pPr marL="457200" indent="-457200">
              <a:lnSpc>
                <a:spcPts val="5400"/>
              </a:lnSpc>
              <a:buFont typeface="Arial" panose="020B0604020202020204" pitchFamily="34" charset="0"/>
              <a:buChar char="•"/>
            </a:pPr>
            <a:endParaRPr lang="en-GB" sz="4000" dirty="0"/>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6</a:t>
            </a:fld>
            <a:endParaRPr lang="en-GB"/>
          </a:p>
        </p:txBody>
      </p:sp>
      <p:pic>
        <p:nvPicPr>
          <p:cNvPr id="3" name="Picture 2" descr="A person holding a cell phone to his ear&#10;&#10;Description automatically generated">
            <a:extLst>
              <a:ext uri="{FF2B5EF4-FFF2-40B4-BE49-F238E27FC236}">
                <a16:creationId xmlns:a16="http://schemas.microsoft.com/office/drawing/2014/main" id="{152D678A-C182-4588-60A4-1C798AD23E4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2660923" y="0"/>
            <a:ext cx="11721490" cy="13716000"/>
          </a:xfrm>
          <a:prstGeom prst="rect">
            <a:avLst/>
          </a:prstGeom>
        </p:spPr>
      </p:pic>
    </p:spTree>
    <p:extLst>
      <p:ext uri="{BB962C8B-B14F-4D97-AF65-F5344CB8AC3E}">
        <p14:creationId xmlns:p14="http://schemas.microsoft.com/office/powerpoint/2010/main" val="1115217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61893" y="747893"/>
            <a:ext cx="22850582" cy="2060821"/>
          </a:xfrm>
        </p:spPr>
        <p:txBody>
          <a:bodyPr/>
          <a:lstStyle/>
          <a:p>
            <a:r>
              <a:rPr lang="en-GB" sz="7200" dirty="0">
                <a:solidFill>
                  <a:srgbClr val="E74300"/>
                </a:solidFill>
              </a:rPr>
              <a:t>How does the cost of living </a:t>
            </a:r>
            <a:br>
              <a:rPr lang="en-GB" sz="7200" dirty="0">
                <a:solidFill>
                  <a:srgbClr val="E74300"/>
                </a:solidFill>
              </a:rPr>
            </a:br>
            <a:r>
              <a:rPr lang="en-GB" sz="7200" dirty="0">
                <a:solidFill>
                  <a:srgbClr val="E74300"/>
                </a:solidFill>
              </a:rPr>
              <a:t>affect poverty?</a:t>
            </a:r>
          </a:p>
        </p:txBody>
      </p:sp>
      <p:sp>
        <p:nvSpPr>
          <p:cNvPr id="8" name="Content Placeholder 7">
            <a:extLst>
              <a:ext uri="{FF2B5EF4-FFF2-40B4-BE49-F238E27FC236}">
                <a16:creationId xmlns:a16="http://schemas.microsoft.com/office/drawing/2014/main" id="{57C1A011-E377-7041-9AFB-42B6A72A6E27}"/>
              </a:ext>
            </a:extLst>
          </p:cNvPr>
          <p:cNvSpPr>
            <a:spLocks noGrp="1"/>
          </p:cNvSpPr>
          <p:nvPr>
            <p:ph idx="1"/>
          </p:nvPr>
        </p:nvSpPr>
        <p:spPr>
          <a:xfrm>
            <a:off x="761893" y="3609344"/>
            <a:ext cx="11523892" cy="6929198"/>
          </a:xfrm>
        </p:spPr>
        <p:txBody>
          <a:bodyPr/>
          <a:lstStyle/>
          <a:p>
            <a:pPr>
              <a:lnSpc>
                <a:spcPts val="5400"/>
              </a:lnSpc>
              <a:spcBef>
                <a:spcPts val="1500"/>
              </a:spcBef>
              <a:spcAft>
                <a:spcPts val="1500"/>
              </a:spcAft>
            </a:pPr>
            <a:r>
              <a:rPr lang="en-GB" sz="6000" dirty="0"/>
              <a:t>The increasing cost of living in the UK means that many households have found their incomes do not stretch as far as they have done previously. </a:t>
            </a:r>
          </a:p>
          <a:p>
            <a:pPr>
              <a:lnSpc>
                <a:spcPts val="5400"/>
              </a:lnSpc>
              <a:spcBef>
                <a:spcPts val="1500"/>
              </a:spcBef>
              <a:spcAft>
                <a:spcPts val="1500"/>
              </a:spcAft>
            </a:pPr>
            <a:r>
              <a:rPr lang="en-GB" sz="6000" dirty="0"/>
              <a:t>When everything becomes more expensive, those of us living with financial insecurity will have less money left after paying for the essentials.</a:t>
            </a:r>
          </a:p>
          <a:p>
            <a:pPr>
              <a:lnSpc>
                <a:spcPts val="5400"/>
              </a:lnSpc>
              <a:spcBef>
                <a:spcPts val="1500"/>
              </a:spcBef>
              <a:spcAft>
                <a:spcPts val="1500"/>
              </a:spcAft>
            </a:pPr>
            <a:r>
              <a:rPr lang="en-GB" sz="6000" dirty="0"/>
              <a:t>Sadly, poverty levels in the UK are forecasted to increase.</a:t>
            </a:r>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7</a:t>
            </a:fld>
            <a:endParaRPr lang="en-GB"/>
          </a:p>
        </p:txBody>
      </p:sp>
      <p:pic>
        <p:nvPicPr>
          <p:cNvPr id="3" name="Picture 2" descr="A person holding a receipt in front of a shelf of food&#10;&#10;Description automatically generated">
            <a:extLst>
              <a:ext uri="{FF2B5EF4-FFF2-40B4-BE49-F238E27FC236}">
                <a16:creationId xmlns:a16="http://schemas.microsoft.com/office/drawing/2014/main" id="{E37FE70E-4BDF-6C6B-7FC8-3B6A078D3399}"/>
              </a:ext>
            </a:extLst>
          </p:cNvPr>
          <p:cNvPicPr>
            <a:picLocks noChangeAspect="1"/>
          </p:cNvPicPr>
          <p:nvPr/>
        </p:nvPicPr>
        <p:blipFill>
          <a:blip r:embed="rId3"/>
          <a:srcRect l="12998" r="33280"/>
          <a:stretch/>
        </p:blipFill>
        <p:spPr>
          <a:xfrm>
            <a:off x="13059508" y="0"/>
            <a:ext cx="11322905" cy="13716000"/>
          </a:xfrm>
          <a:prstGeom prst="rect">
            <a:avLst/>
          </a:prstGeom>
        </p:spPr>
      </p:pic>
    </p:spTree>
    <p:extLst>
      <p:ext uri="{BB962C8B-B14F-4D97-AF65-F5344CB8AC3E}">
        <p14:creationId xmlns:p14="http://schemas.microsoft.com/office/powerpoint/2010/main" val="4174645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p:txBody>
          <a:bodyPr/>
          <a:lstStyle/>
          <a:p>
            <a:fld id="{91D568E7-61F5-D04E-995D-81EF41C01A2A}" type="slidenum">
              <a:rPr lang="en-GB" smtClean="0"/>
              <a:pPr/>
              <a:t>8</a:t>
            </a:fld>
            <a:endParaRPr lang="en-GB"/>
          </a:p>
        </p:txBody>
      </p:sp>
      <p:sp>
        <p:nvSpPr>
          <p:cNvPr id="5" name="Oval 4">
            <a:extLst>
              <a:ext uri="{FF2B5EF4-FFF2-40B4-BE49-F238E27FC236}">
                <a16:creationId xmlns:a16="http://schemas.microsoft.com/office/drawing/2014/main" id="{5F7D2B44-ADE7-B54B-AECD-A2CD51CA6599}"/>
              </a:ext>
            </a:extLst>
          </p:cNvPr>
          <p:cNvSpPr/>
          <p:nvPr/>
        </p:nvSpPr>
        <p:spPr>
          <a:xfrm>
            <a:off x="14568616" y="3131530"/>
            <a:ext cx="7426411" cy="74264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CEE1CC33-603A-E892-BC9D-BDBE780FA917}"/>
              </a:ext>
            </a:extLst>
          </p:cNvPr>
          <p:cNvSpPr txBox="1"/>
          <p:nvPr/>
        </p:nvSpPr>
        <p:spPr>
          <a:xfrm>
            <a:off x="468923" y="12638360"/>
            <a:ext cx="3352800" cy="730250"/>
          </a:xfrm>
          <a:prstGeom prst="rect">
            <a:avLst/>
          </a:prstGeom>
          <a:solidFill>
            <a:schemeClr val="bg1"/>
          </a:solidFill>
        </p:spPr>
        <p:txBody>
          <a:bodyPr wrap="square" rtlCol="0">
            <a:spAutoFit/>
          </a:bodyPr>
          <a:lstStyle/>
          <a:p>
            <a:endParaRPr lang="en-GB" dirty="0"/>
          </a:p>
        </p:txBody>
      </p:sp>
      <p:sp>
        <p:nvSpPr>
          <p:cNvPr id="7" name="TextBox 6">
            <a:extLst>
              <a:ext uri="{FF2B5EF4-FFF2-40B4-BE49-F238E27FC236}">
                <a16:creationId xmlns:a16="http://schemas.microsoft.com/office/drawing/2014/main" id="{5B3F6BDC-64ED-C89F-5A4C-59E63BDB2B8C}"/>
              </a:ext>
            </a:extLst>
          </p:cNvPr>
          <p:cNvSpPr txBox="1"/>
          <p:nvPr/>
        </p:nvSpPr>
        <p:spPr>
          <a:xfrm>
            <a:off x="705811" y="3197962"/>
            <a:ext cx="11361252" cy="4708981"/>
          </a:xfrm>
          <a:prstGeom prst="rect">
            <a:avLst/>
          </a:prstGeom>
          <a:noFill/>
        </p:spPr>
        <p:txBody>
          <a:bodyPr wrap="none" rtlCol="0">
            <a:spAutoFit/>
          </a:bodyPr>
          <a:lstStyle/>
          <a:p>
            <a:r>
              <a:rPr lang="en-GB" sz="5000" dirty="0">
                <a:solidFill>
                  <a:srgbClr val="E74300"/>
                </a:solidFill>
                <a:effectLst/>
                <a:latin typeface="+mj-lt"/>
              </a:rPr>
              <a:t>“During my time at Turn2us, I’ve seen how </a:t>
            </a:r>
          </a:p>
          <a:p>
            <a:r>
              <a:rPr lang="en-GB" sz="5000" dirty="0">
                <a:solidFill>
                  <a:srgbClr val="E74300"/>
                </a:solidFill>
                <a:effectLst/>
                <a:latin typeface="+mj-lt"/>
              </a:rPr>
              <a:t>timely help can support people </a:t>
            </a:r>
          </a:p>
          <a:p>
            <a:r>
              <a:rPr lang="en-GB" sz="5000" dirty="0">
                <a:solidFill>
                  <a:srgbClr val="E74300"/>
                </a:solidFill>
                <a:effectLst/>
                <a:latin typeface="+mj-lt"/>
              </a:rPr>
              <a:t>experiencing financial insecurity – </a:t>
            </a:r>
          </a:p>
          <a:p>
            <a:r>
              <a:rPr lang="en-GB" sz="5000" dirty="0">
                <a:solidFill>
                  <a:srgbClr val="E74300"/>
                </a:solidFill>
                <a:effectLst/>
                <a:latin typeface="+mj-lt"/>
              </a:rPr>
              <a:t>allowing them the breathing space to </a:t>
            </a:r>
          </a:p>
          <a:p>
            <a:r>
              <a:rPr lang="en-GB" sz="5000" dirty="0">
                <a:solidFill>
                  <a:srgbClr val="E74300"/>
                </a:solidFill>
                <a:effectLst/>
                <a:latin typeface="+mj-lt"/>
              </a:rPr>
              <a:t>regain a sense of control and begin </a:t>
            </a:r>
          </a:p>
          <a:p>
            <a:r>
              <a:rPr lang="en-GB" sz="5000" dirty="0">
                <a:solidFill>
                  <a:srgbClr val="E74300"/>
                </a:solidFill>
                <a:effectLst/>
                <a:latin typeface="+mj-lt"/>
              </a:rPr>
              <a:t>thriving into the future.”</a:t>
            </a:r>
          </a:p>
        </p:txBody>
      </p:sp>
      <p:sp>
        <p:nvSpPr>
          <p:cNvPr id="8" name="TextBox 7">
            <a:extLst>
              <a:ext uri="{FF2B5EF4-FFF2-40B4-BE49-F238E27FC236}">
                <a16:creationId xmlns:a16="http://schemas.microsoft.com/office/drawing/2014/main" id="{CEBFF004-070A-7067-5C13-3588822D9103}"/>
              </a:ext>
            </a:extLst>
          </p:cNvPr>
          <p:cNvSpPr txBox="1"/>
          <p:nvPr/>
        </p:nvSpPr>
        <p:spPr>
          <a:xfrm>
            <a:off x="5826076" y="8214320"/>
            <a:ext cx="5549917" cy="646331"/>
          </a:xfrm>
          <a:prstGeom prst="rect">
            <a:avLst/>
          </a:prstGeom>
          <a:noFill/>
        </p:spPr>
        <p:txBody>
          <a:bodyPr wrap="none" rtlCol="0">
            <a:spAutoFit/>
          </a:bodyPr>
          <a:lstStyle/>
          <a:p>
            <a:r>
              <a:rPr lang="en-GB" sz="3600" dirty="0">
                <a:effectLst/>
                <a:latin typeface="+mj-lt"/>
              </a:rPr>
              <a:t>Ollie, Grants Officer, Turn2us</a:t>
            </a:r>
          </a:p>
        </p:txBody>
      </p:sp>
      <p:pic>
        <p:nvPicPr>
          <p:cNvPr id="9" name="Picture 8" descr="A person in a red sweater&#10;&#10;Description automatically generated">
            <a:extLst>
              <a:ext uri="{FF2B5EF4-FFF2-40B4-BE49-F238E27FC236}">
                <a16:creationId xmlns:a16="http://schemas.microsoft.com/office/drawing/2014/main" id="{9EB72F83-A23F-66B8-97C4-C649BD1F27DE}"/>
              </a:ext>
            </a:extLst>
          </p:cNvPr>
          <p:cNvPicPr>
            <a:picLocks noChangeAspect="1"/>
          </p:cNvPicPr>
          <p:nvPr/>
        </p:nvPicPr>
        <p:blipFill>
          <a:blip r:embed="rId3"/>
          <a:stretch>
            <a:fillRect/>
          </a:stretch>
        </p:blipFill>
        <p:spPr>
          <a:xfrm>
            <a:off x="12067063" y="-482190"/>
            <a:ext cx="12315350" cy="16425191"/>
          </a:xfrm>
          <a:prstGeom prst="rect">
            <a:avLst/>
          </a:prstGeom>
        </p:spPr>
      </p:pic>
      <p:sp>
        <p:nvSpPr>
          <p:cNvPr id="3" name="Title 6">
            <a:extLst>
              <a:ext uri="{FF2B5EF4-FFF2-40B4-BE49-F238E27FC236}">
                <a16:creationId xmlns:a16="http://schemas.microsoft.com/office/drawing/2014/main" id="{6B243196-A612-1BA2-13C7-5F333D90C333}"/>
              </a:ext>
            </a:extLst>
          </p:cNvPr>
          <p:cNvSpPr>
            <a:spLocks noGrp="1"/>
          </p:cNvSpPr>
          <p:nvPr>
            <p:ph type="title"/>
          </p:nvPr>
        </p:nvSpPr>
        <p:spPr>
          <a:xfrm>
            <a:off x="761893" y="747893"/>
            <a:ext cx="22850582" cy="1030410"/>
          </a:xfrm>
        </p:spPr>
        <p:txBody>
          <a:bodyPr/>
          <a:lstStyle/>
          <a:p>
            <a:r>
              <a:rPr lang="en-GB" sz="7200" dirty="0">
                <a:solidFill>
                  <a:srgbClr val="E74300"/>
                </a:solidFill>
              </a:rPr>
              <a:t>There is support available</a:t>
            </a:r>
          </a:p>
        </p:txBody>
      </p:sp>
    </p:spTree>
    <p:extLst>
      <p:ext uri="{BB962C8B-B14F-4D97-AF65-F5344CB8AC3E}">
        <p14:creationId xmlns:p14="http://schemas.microsoft.com/office/powerpoint/2010/main" val="946257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5303B3-C058-7646-9AB4-469BDDE4C12E}"/>
              </a:ext>
            </a:extLst>
          </p:cNvPr>
          <p:cNvSpPr>
            <a:spLocks noGrp="1"/>
          </p:cNvSpPr>
          <p:nvPr>
            <p:ph type="title"/>
          </p:nvPr>
        </p:nvSpPr>
        <p:spPr>
          <a:xfrm>
            <a:off x="761893" y="747893"/>
            <a:ext cx="22850582" cy="2060821"/>
          </a:xfrm>
        </p:spPr>
        <p:txBody>
          <a:bodyPr/>
          <a:lstStyle/>
          <a:p>
            <a:r>
              <a:rPr lang="en-GB" sz="7200" dirty="0">
                <a:solidFill>
                  <a:srgbClr val="E74300"/>
                </a:solidFill>
              </a:rPr>
              <a:t>What can I do to </a:t>
            </a:r>
            <a:br>
              <a:rPr lang="en-GB" sz="7200" dirty="0">
                <a:solidFill>
                  <a:srgbClr val="E74300"/>
                </a:solidFill>
              </a:rPr>
            </a:br>
            <a:r>
              <a:rPr lang="en-GB" sz="7200" dirty="0">
                <a:solidFill>
                  <a:srgbClr val="E74300"/>
                </a:solidFill>
              </a:rPr>
              <a:t>offer support?</a:t>
            </a:r>
          </a:p>
        </p:txBody>
      </p:sp>
      <p:sp>
        <p:nvSpPr>
          <p:cNvPr id="8" name="Content Placeholder 7">
            <a:extLst>
              <a:ext uri="{FF2B5EF4-FFF2-40B4-BE49-F238E27FC236}">
                <a16:creationId xmlns:a16="http://schemas.microsoft.com/office/drawing/2014/main" id="{57C1A011-E377-7041-9AFB-42B6A72A6E27}"/>
              </a:ext>
            </a:extLst>
          </p:cNvPr>
          <p:cNvSpPr>
            <a:spLocks noGrp="1"/>
          </p:cNvSpPr>
          <p:nvPr>
            <p:ph idx="1"/>
          </p:nvPr>
        </p:nvSpPr>
        <p:spPr>
          <a:xfrm>
            <a:off x="761893" y="4542261"/>
            <a:ext cx="11523892" cy="6929198"/>
          </a:xfrm>
        </p:spPr>
        <p:txBody>
          <a:bodyPr/>
          <a:lstStyle/>
          <a:p>
            <a:pPr marL="857250" indent="-857250">
              <a:lnSpc>
                <a:spcPts val="5400"/>
              </a:lnSpc>
              <a:spcBef>
                <a:spcPts val="1500"/>
              </a:spcBef>
              <a:spcAft>
                <a:spcPts val="1500"/>
              </a:spcAft>
              <a:buFont typeface="Arial" panose="020B0604020202020204" pitchFamily="34" charset="0"/>
              <a:buChar char="•"/>
            </a:pPr>
            <a:r>
              <a:rPr lang="en-GB" sz="6000" dirty="0"/>
              <a:t>Become more aware of </a:t>
            </a:r>
          </a:p>
          <a:p>
            <a:pPr>
              <a:lnSpc>
                <a:spcPts val="5400"/>
              </a:lnSpc>
              <a:spcBef>
                <a:spcPts val="1500"/>
              </a:spcBef>
              <a:spcAft>
                <a:spcPts val="1500"/>
              </a:spcAft>
            </a:pPr>
            <a:r>
              <a:rPr lang="en-GB" sz="6000" dirty="0"/>
              <a:t>     poverty and it’s causes</a:t>
            </a:r>
          </a:p>
          <a:p>
            <a:pPr>
              <a:lnSpc>
                <a:spcPts val="5400"/>
              </a:lnSpc>
              <a:spcBef>
                <a:spcPts val="1500"/>
              </a:spcBef>
              <a:spcAft>
                <a:spcPts val="1500"/>
              </a:spcAft>
            </a:pPr>
            <a:endParaRPr lang="en-GB" sz="6000" dirty="0"/>
          </a:p>
          <a:p>
            <a:pPr marL="857250" indent="-857250">
              <a:lnSpc>
                <a:spcPts val="5400"/>
              </a:lnSpc>
              <a:spcBef>
                <a:spcPts val="1500"/>
              </a:spcBef>
              <a:spcAft>
                <a:spcPts val="1500"/>
              </a:spcAft>
              <a:buFont typeface="Arial" panose="020B0604020202020204" pitchFamily="34" charset="0"/>
              <a:buChar char="•"/>
            </a:pPr>
            <a:r>
              <a:rPr lang="en-GB" sz="6000" dirty="0"/>
              <a:t>Challenge misconceptions</a:t>
            </a:r>
          </a:p>
          <a:p>
            <a:pPr marL="857250" indent="-857250">
              <a:lnSpc>
                <a:spcPts val="5400"/>
              </a:lnSpc>
              <a:spcBef>
                <a:spcPts val="1500"/>
              </a:spcBef>
              <a:spcAft>
                <a:spcPts val="1500"/>
              </a:spcAft>
              <a:buFont typeface="Arial" panose="020B0604020202020204" pitchFamily="34" charset="0"/>
              <a:buChar char="•"/>
            </a:pPr>
            <a:endParaRPr lang="en-GB" sz="6000" dirty="0"/>
          </a:p>
          <a:p>
            <a:pPr marL="857250" indent="-857250">
              <a:lnSpc>
                <a:spcPts val="5400"/>
              </a:lnSpc>
              <a:spcBef>
                <a:spcPts val="1500"/>
              </a:spcBef>
              <a:spcAft>
                <a:spcPts val="1500"/>
              </a:spcAft>
              <a:buFont typeface="Arial" panose="020B0604020202020204" pitchFamily="34" charset="0"/>
              <a:buChar char="•"/>
            </a:pPr>
            <a:r>
              <a:rPr lang="en-GB" sz="6000" dirty="0"/>
              <a:t>Raise awareness</a:t>
            </a:r>
          </a:p>
          <a:p>
            <a:pPr marL="857250" indent="-857250">
              <a:lnSpc>
                <a:spcPts val="5400"/>
              </a:lnSpc>
              <a:spcBef>
                <a:spcPts val="1500"/>
              </a:spcBef>
              <a:spcAft>
                <a:spcPts val="1500"/>
              </a:spcAft>
              <a:buFont typeface="Arial" panose="020B0604020202020204" pitchFamily="34" charset="0"/>
              <a:buChar char="•"/>
            </a:pPr>
            <a:endParaRPr lang="en-GB" sz="6000" dirty="0"/>
          </a:p>
        </p:txBody>
      </p:sp>
      <p:sp>
        <p:nvSpPr>
          <p:cNvPr id="4" name="Slide Number Placeholder 3">
            <a:extLst>
              <a:ext uri="{FF2B5EF4-FFF2-40B4-BE49-F238E27FC236}">
                <a16:creationId xmlns:a16="http://schemas.microsoft.com/office/drawing/2014/main" id="{B82484A4-1050-EE46-A032-3681A4ABE30E}"/>
              </a:ext>
            </a:extLst>
          </p:cNvPr>
          <p:cNvSpPr>
            <a:spLocks noGrp="1"/>
          </p:cNvSpPr>
          <p:nvPr>
            <p:ph type="sldNum" sz="quarter" idx="12"/>
          </p:nvPr>
        </p:nvSpPr>
        <p:spPr>
          <a:xfrm>
            <a:off x="22157473" y="12638360"/>
            <a:ext cx="1463234" cy="730250"/>
          </a:xfrm>
        </p:spPr>
        <p:txBody>
          <a:bodyPr/>
          <a:lstStyle/>
          <a:p>
            <a:fld id="{91D568E7-61F5-D04E-995D-81EF41C01A2A}" type="slidenum">
              <a:rPr lang="en-GB" smtClean="0"/>
              <a:pPr/>
              <a:t>9</a:t>
            </a:fld>
            <a:endParaRPr lang="en-GB"/>
          </a:p>
        </p:txBody>
      </p:sp>
      <p:pic>
        <p:nvPicPr>
          <p:cNvPr id="10" name="Picture 9" descr="A close-up of a person's hand&#10;&#10;Description automatically generated">
            <a:extLst>
              <a:ext uri="{FF2B5EF4-FFF2-40B4-BE49-F238E27FC236}">
                <a16:creationId xmlns:a16="http://schemas.microsoft.com/office/drawing/2014/main" id="{9033D455-D90A-E31B-CC27-32CD0123C05C}"/>
              </a:ext>
            </a:extLst>
          </p:cNvPr>
          <p:cNvPicPr>
            <a:picLocks noChangeAspect="1"/>
          </p:cNvPicPr>
          <p:nvPr/>
        </p:nvPicPr>
        <p:blipFill>
          <a:blip r:embed="rId3"/>
          <a:srcRect l="6466" r="31925"/>
          <a:stretch/>
        </p:blipFill>
        <p:spPr>
          <a:xfrm>
            <a:off x="11580812" y="-68262"/>
            <a:ext cx="12801601" cy="13852523"/>
          </a:xfrm>
          <a:prstGeom prst="rect">
            <a:avLst/>
          </a:prstGeom>
        </p:spPr>
      </p:pic>
    </p:spTree>
    <p:extLst>
      <p:ext uri="{BB962C8B-B14F-4D97-AF65-F5344CB8AC3E}">
        <p14:creationId xmlns:p14="http://schemas.microsoft.com/office/powerpoint/2010/main" val="1477626673"/>
      </p:ext>
    </p:extLst>
  </p:cSld>
  <p:clrMapOvr>
    <a:masterClrMapping/>
  </p:clrMapOvr>
</p:sld>
</file>

<file path=ppt/theme/theme1.xml><?xml version="1.0" encoding="utf-8"?>
<a:theme xmlns:a="http://schemas.openxmlformats.org/drawingml/2006/main" name="Office Theme">
  <a:themeElements>
    <a:clrScheme name="Turn2us-2">
      <a:dk1>
        <a:srgbClr val="000000"/>
      </a:dk1>
      <a:lt1>
        <a:srgbClr val="FFFFFF"/>
      </a:lt1>
      <a:dk2>
        <a:srgbClr val="000000"/>
      </a:dk2>
      <a:lt2>
        <a:srgbClr val="FFFFFF"/>
      </a:lt2>
      <a:accent1>
        <a:srgbClr val="E74300"/>
      </a:accent1>
      <a:accent2>
        <a:srgbClr val="FADADE"/>
      </a:accent2>
      <a:accent3>
        <a:srgbClr val="F29CA7"/>
      </a:accent3>
      <a:accent4>
        <a:srgbClr val="F2F2F2"/>
      </a:accent4>
      <a:accent5>
        <a:srgbClr val="4D4D4D"/>
      </a:accent5>
      <a:accent6>
        <a:srgbClr val="000000"/>
      </a:accent6>
      <a:hlink>
        <a:srgbClr val="000000"/>
      </a:hlink>
      <a:folHlink>
        <a:srgbClr val="000000"/>
      </a:folHlink>
    </a:clrScheme>
    <a:fontScheme name="Office 2">
      <a:majorFont>
        <a:latin typeface="General Sans Medium"/>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Roboto Slab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urn2us_PPT_Template_V02" id="{6EF2AC19-8633-BF4C-8138-9F4EC353B023}" vid="{7F0E56AC-8EDF-8444-866E-38EC5B2520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9E339C084EB8A4BB639FA3882B7A802" ma:contentTypeVersion="25" ma:contentTypeDescription="Create a new document." ma:contentTypeScope="" ma:versionID="eeced33a2a7a1b3c0adeaf6fdeab4ceb">
  <xsd:schema xmlns:xsd="http://www.w3.org/2001/XMLSchema" xmlns:xs="http://www.w3.org/2001/XMLSchema" xmlns:p="http://schemas.microsoft.com/office/2006/metadata/properties" xmlns:ns2="6dd1a865-6214-47c3-9cdb-a1dd934f4825" xmlns:ns3="1c5d5448-32f0-4c49-8afb-4e5b1ad6d63a" targetNamespace="http://schemas.microsoft.com/office/2006/metadata/properties" ma:root="true" ma:fieldsID="2d073ed7b63104f5e0d3df28cbb44915" ns2:_="" ns3:_="">
    <xsd:import namespace="6dd1a865-6214-47c3-9cdb-a1dd934f4825"/>
    <xsd:import namespace="1c5d5448-32f0-4c49-8afb-4e5b1ad6d6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Documenttype" minOccurs="0"/>
                <xsd:element ref="ns2:Supplier" minOccurs="0"/>
                <xsd:element ref="ns2:Project" minOccurs="0"/>
                <xsd:element ref="ns2:MediaServiceLocation" minOccurs="0"/>
                <xsd:element ref="ns2:MediaLengthInSeconds" minOccurs="0"/>
                <xsd:element ref="ns2:user" minOccurs="0"/>
                <xsd:element ref="ns2:Foldernotes" minOccurs="0"/>
                <xsd:element ref="ns2:lcf76f155ced4ddcb4097134ff3c332f" minOccurs="0"/>
                <xsd:element ref="ns3:TaxCatchAll" minOccurs="0"/>
                <xsd:element ref="ns2:MediaServiceObjectDetectorVersions" minOccurs="0"/>
                <xsd:element ref="ns2:MediaServiceSearchProperties" minOccurs="0"/>
                <xsd:element ref="ns2: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d1a865-6214-47c3-9cdb-a1dd934f48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Documenttype" ma:index="19" nillable="true" ma:displayName="Document type" ma:format="Dropdown" ma:internalName="Documenttype">
      <xsd:simpleType>
        <xsd:restriction base="dms:Choice">
          <xsd:enumeration value="License"/>
          <xsd:enumeration value="Information"/>
          <xsd:enumeration value="Contract"/>
          <xsd:enumeration value="Invoice"/>
          <xsd:enumeration value="Purchase order"/>
          <xsd:enumeration value="Quote"/>
        </xsd:restriction>
      </xsd:simpleType>
    </xsd:element>
    <xsd:element name="Supplier" ma:index="20" nillable="true" ma:displayName="Supplier" ma:format="Dropdown" ma:internalName="Supplier">
      <xsd:simpleType>
        <xsd:restriction base="dms:Choice">
          <xsd:enumeration value="Amazon"/>
          <xsd:enumeration value="Pragmatiq"/>
          <xsd:enumeration value="Laptops Direct"/>
          <xsd:enumeration value="EE"/>
          <xsd:enumeration value="Cloud Direct"/>
          <xsd:enumeration value="Forcepoint"/>
        </xsd:restriction>
      </xsd:simpleType>
    </xsd:element>
    <xsd:element name="Project" ma:index="21" nillable="true" ma:displayName="Project" ma:format="Dropdown" ma:internalName="Project">
      <xsd:simpleType>
        <xsd:restriction base="dms:Choice">
          <xsd:enumeration value="Microsoft 365"/>
          <xsd:enumeration value="BAU"/>
          <xsd:enumeration value="Telephony"/>
          <xsd:enumeration value="Hardware"/>
          <xsd:enumeration value="CRM"/>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user" ma:index="24" nillable="true" ma:displayName="user" ma:format="Dropdown" ma:list="UserInfo" ma:SharePointGroup="0" ma:internalName="us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Foldernotes" ma:index="25" nillable="true" ma:displayName="Folder notes" ma:description="Include any special description here particularly if special permissions have been set for this folder." ma:format="Dropdown" ma:internalName="Foldernotes">
      <xsd:simpleType>
        <xsd:restriction base="dms:Note">
          <xsd:maxLength value="255"/>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f9e82e99-cc74-4838-8ac0-fd6dd2ca676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element name="Date" ma:index="31" nillable="true" ma:displayName="Date" ma:format="DateTime" ma:indexed="true" ma:internalNam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1c5d5448-32f0-4c49-8afb-4e5b1ad6d63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8" nillable="true" ma:displayName="Taxonomy Catch All Column" ma:hidden="true" ma:list="{8de13eea-4379-4027-9541-d7ef0b15c359}" ma:internalName="TaxCatchAll" ma:showField="CatchAllData" ma:web="1c5d5448-32f0-4c49-8afb-4e5b1ad6d63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user xmlns="6dd1a865-6214-47c3-9cdb-a1dd934f4825">
      <UserInfo>
        <DisplayName/>
        <AccountId xsi:nil="true"/>
        <AccountType/>
      </UserInfo>
    </user>
    <Supplier xmlns="6dd1a865-6214-47c3-9cdb-a1dd934f4825" xsi:nil="true"/>
    <Documenttype xmlns="6dd1a865-6214-47c3-9cdb-a1dd934f4825" xsi:nil="true"/>
    <Project xmlns="6dd1a865-6214-47c3-9cdb-a1dd934f4825" xsi:nil="true"/>
    <Foldernotes xmlns="6dd1a865-6214-47c3-9cdb-a1dd934f4825" xsi:nil="true"/>
    <TaxCatchAll xmlns="1c5d5448-32f0-4c49-8afb-4e5b1ad6d63a" xsi:nil="true"/>
    <lcf76f155ced4ddcb4097134ff3c332f xmlns="6dd1a865-6214-47c3-9cdb-a1dd934f4825">
      <Terms xmlns="http://schemas.microsoft.com/office/infopath/2007/PartnerControls"/>
    </lcf76f155ced4ddcb4097134ff3c332f>
    <Date xmlns="6dd1a865-6214-47c3-9cdb-a1dd934f4825" xsi:nil="true"/>
  </documentManagement>
</p:properties>
</file>

<file path=customXml/itemProps1.xml><?xml version="1.0" encoding="utf-8"?>
<ds:datastoreItem xmlns:ds="http://schemas.openxmlformats.org/officeDocument/2006/customXml" ds:itemID="{06904225-3238-442E-A4CC-070057D4B985}">
  <ds:schemaRefs>
    <ds:schemaRef ds:uri="http://schemas.microsoft.com/sharepoint/v3/contenttype/forms"/>
  </ds:schemaRefs>
</ds:datastoreItem>
</file>

<file path=customXml/itemProps2.xml><?xml version="1.0" encoding="utf-8"?>
<ds:datastoreItem xmlns:ds="http://schemas.openxmlformats.org/officeDocument/2006/customXml" ds:itemID="{57447117-48C4-4E12-B568-EA293A3FDA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d1a865-6214-47c3-9cdb-a1dd934f4825"/>
    <ds:schemaRef ds:uri="1c5d5448-32f0-4c49-8afb-4e5b1ad6d6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1BEE05-9EF2-49CF-A05E-F2967BAB0794}">
  <ds:schemaRefs>
    <ds:schemaRef ds:uri="66ae4a34-faa9-42c2-9896-94943df8a709"/>
    <ds:schemaRef ds:uri="http://schemas.microsoft.com/office/2006/metadata/properties"/>
    <ds:schemaRef ds:uri="http://purl.org/dc/terms/"/>
    <ds:schemaRef ds:uri="http://schemas.microsoft.com/office/2006/documentManagement/types"/>
    <ds:schemaRef ds:uri="http://schemas.microsoft.com/office/infopath/2007/PartnerControls"/>
    <ds:schemaRef ds:uri="http://purl.org/dc/elements/1.1/"/>
    <ds:schemaRef ds:uri="http://purl.org/dc/dcmitype/"/>
    <ds:schemaRef ds:uri="http://www.w3.org/XML/1998/namespace"/>
    <ds:schemaRef ds:uri="http://schemas.openxmlformats.org/package/2006/metadata/core-properties"/>
    <ds:schemaRef ds:uri="f135cd36-6217-4a09-827d-7ca58373cf53"/>
    <ds:schemaRef ds:uri="6dd1a865-6214-47c3-9cdb-a1dd934f4825"/>
    <ds:schemaRef ds:uri="1c5d5448-32f0-4c49-8afb-4e5b1ad6d63a"/>
  </ds:schemaRefs>
</ds:datastoreItem>
</file>

<file path=docProps/app.xml><?xml version="1.0" encoding="utf-8"?>
<Properties xmlns="http://schemas.openxmlformats.org/officeDocument/2006/extended-properties" xmlns:vt="http://schemas.openxmlformats.org/officeDocument/2006/docPropsVTypes">
  <Template>A- Turn2us_PPT_Template_V02</Template>
  <TotalTime>678</TotalTime>
  <Words>1528</Words>
  <Application>Microsoft Office PowerPoint</Application>
  <PresentationFormat>Custom</PresentationFormat>
  <Paragraphs>131</Paragraphs>
  <Slides>12</Slides>
  <Notes>12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vt:i4>
      </vt:variant>
    </vt:vector>
  </HeadingPairs>
  <TitlesOfParts>
    <vt:vector size="25" baseType="lpstr">
      <vt:lpstr>Arial</vt:lpstr>
      <vt:lpstr>Calibri</vt:lpstr>
      <vt:lpstr>General Sans</vt:lpstr>
      <vt:lpstr>General Sans Light</vt:lpstr>
      <vt:lpstr>General Sans Medium</vt:lpstr>
      <vt:lpstr>Helvetica</vt:lpstr>
      <vt:lpstr>Open Sans</vt:lpstr>
      <vt:lpstr>Open Sans</vt:lpstr>
      <vt:lpstr>Roboto Slab Light</vt:lpstr>
      <vt:lpstr>Roboto Slab Medium</vt:lpstr>
      <vt:lpstr>RobotoSlab</vt:lpstr>
      <vt:lpstr>System Font Regular</vt:lpstr>
      <vt:lpstr>Office Theme</vt:lpstr>
      <vt:lpstr>Challenge Poverty Week  2024  </vt:lpstr>
      <vt:lpstr>What is poverty?</vt:lpstr>
      <vt:lpstr>Question</vt:lpstr>
      <vt:lpstr>What affects poverty?</vt:lpstr>
      <vt:lpstr>PowerPoint Presentation</vt:lpstr>
      <vt:lpstr>Poverty in the UK</vt:lpstr>
      <vt:lpstr>How does the cost of living  affect poverty?</vt:lpstr>
      <vt:lpstr>There is support available</vt:lpstr>
      <vt:lpstr>What can I do to  offer support?</vt:lpstr>
      <vt:lpstr>Help us to shine a light  on poverty</vt:lpstr>
      <vt:lpstr>Your impact</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goes here</dc:title>
  <dc:creator>Claire Lubbock</dc:creator>
  <cp:lastModifiedBy>Claire Lubbock (she/her)</cp:lastModifiedBy>
  <cp:revision>5</cp:revision>
  <dcterms:created xsi:type="dcterms:W3CDTF">2023-12-27T16:11:53Z</dcterms:created>
  <dcterms:modified xsi:type="dcterms:W3CDTF">2024-09-30T16:37:49Z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0x010100C9E339C084EB8A4BB639FA3882B7A802</vt:lpwstr>
  </property>
  <property fmtid="{D5CDD505-2E9C-101B-9397-08002B2CF9AE}" pid="3" name="MediaServiceImageTags">
    <vt:lpwstr/>
  </property>
</Properties>
</file>